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889" r:id="rId2"/>
  </p:sldMasterIdLst>
  <p:notesMasterIdLst>
    <p:notesMasterId r:id="rId44"/>
  </p:notesMasterIdLst>
  <p:handoutMasterIdLst>
    <p:handoutMasterId r:id="rId45"/>
  </p:handoutMasterIdLst>
  <p:sldIdLst>
    <p:sldId id="295" r:id="rId3"/>
    <p:sldId id="296" r:id="rId4"/>
    <p:sldId id="339" r:id="rId5"/>
    <p:sldId id="341" r:id="rId6"/>
    <p:sldId id="342" r:id="rId7"/>
    <p:sldId id="343" r:id="rId8"/>
    <p:sldId id="344" r:id="rId9"/>
    <p:sldId id="401" r:id="rId10"/>
    <p:sldId id="346" r:id="rId11"/>
    <p:sldId id="347" r:id="rId12"/>
    <p:sldId id="348" r:id="rId13"/>
    <p:sldId id="350" r:id="rId14"/>
    <p:sldId id="349" r:id="rId15"/>
    <p:sldId id="353" r:id="rId16"/>
    <p:sldId id="352" r:id="rId17"/>
    <p:sldId id="390" r:id="rId18"/>
    <p:sldId id="391" r:id="rId19"/>
    <p:sldId id="354" r:id="rId20"/>
    <p:sldId id="355" r:id="rId21"/>
    <p:sldId id="351" r:id="rId22"/>
    <p:sldId id="377" r:id="rId23"/>
    <p:sldId id="385" r:id="rId24"/>
    <p:sldId id="398" r:id="rId25"/>
    <p:sldId id="297" r:id="rId26"/>
    <p:sldId id="357" r:id="rId27"/>
    <p:sldId id="356" r:id="rId28"/>
    <p:sldId id="298" r:id="rId29"/>
    <p:sldId id="299" r:id="rId30"/>
    <p:sldId id="300" r:id="rId31"/>
    <p:sldId id="358" r:id="rId32"/>
    <p:sldId id="301" r:id="rId33"/>
    <p:sldId id="302" r:id="rId34"/>
    <p:sldId id="399" r:id="rId35"/>
    <p:sldId id="386" r:id="rId36"/>
    <p:sldId id="400" r:id="rId37"/>
    <p:sldId id="303" r:id="rId38"/>
    <p:sldId id="359" r:id="rId39"/>
    <p:sldId id="394" r:id="rId40"/>
    <p:sldId id="395" r:id="rId41"/>
    <p:sldId id="387" r:id="rId42"/>
    <p:sldId id="388" r:id="rId43"/>
  </p:sldIdLst>
  <p:sldSz cx="9144000" cy="6858000" type="screen4x3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91" autoAdjust="0"/>
  </p:normalViewPr>
  <p:slideViewPr>
    <p:cSldViewPr>
      <p:cViewPr varScale="1">
        <p:scale>
          <a:sx n="110" d="100"/>
          <a:sy n="110" d="100"/>
        </p:scale>
        <p:origin x="154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3224"/>
        <p:guide pos="223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05D4A66-4E06-4F80-804F-A964EB6C0D0A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3A340500-23C6-45C7-9626-EF17B47CA0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10646D3D-12D9-42A1-A359-88470FD6EB52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AB58331F-8B33-4884-9995-3C14B2EEB3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8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 rot="20707748">
            <a:off x="-617539" y="-652551"/>
            <a:ext cx="6664606" cy="3942692"/>
          </a:xfrm>
          <a:custGeom>
            <a:avLst/>
            <a:gdLst/>
            <a:ahLst/>
            <a:cxnLst/>
            <a:rect l="l" t="t" r="r" b="b"/>
            <a:pathLst>
              <a:path w="6664606" h="3942692">
                <a:moveTo>
                  <a:pt x="1046923" y="0"/>
                </a:moveTo>
                <a:lnTo>
                  <a:pt x="6664606" y="1491692"/>
                </a:lnTo>
                <a:lnTo>
                  <a:pt x="6664606" y="3860602"/>
                </a:lnTo>
                <a:cubicBezTo>
                  <a:pt x="6664606" y="3905939"/>
                  <a:pt x="6627853" y="3942692"/>
                  <a:pt x="6582516" y="3942692"/>
                </a:cubicBezTo>
                <a:lnTo>
                  <a:pt x="0" y="394269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20707748">
            <a:off x="6168153" y="-441831"/>
            <a:ext cx="3126510" cy="2426476"/>
          </a:xfrm>
          <a:custGeom>
            <a:avLst/>
            <a:gdLst/>
            <a:ahLst/>
            <a:cxnLst/>
            <a:rect l="l" t="t" r="r" b="b"/>
            <a:pathLst>
              <a:path w="3126510" h="2426476">
                <a:moveTo>
                  <a:pt x="0" y="0"/>
                </a:moveTo>
                <a:lnTo>
                  <a:pt x="3126510" y="830198"/>
                </a:lnTo>
                <a:lnTo>
                  <a:pt x="2702642" y="2426476"/>
                </a:lnTo>
                <a:lnTo>
                  <a:pt x="82091" y="2426476"/>
                </a:lnTo>
                <a:cubicBezTo>
                  <a:pt x="36754" y="2426475"/>
                  <a:pt x="1" y="2389722"/>
                  <a:pt x="1" y="2344385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20707748">
            <a:off x="7144098" y="2001564"/>
            <a:ext cx="2679455" cy="4946037"/>
          </a:xfrm>
          <a:custGeom>
            <a:avLst/>
            <a:gdLst/>
            <a:ahLst/>
            <a:cxnLst/>
            <a:rect l="l" t="t" r="r" b="b"/>
            <a:pathLst>
              <a:path w="2679455" h="4946037">
                <a:moveTo>
                  <a:pt x="2679455" y="0"/>
                </a:moveTo>
                <a:lnTo>
                  <a:pt x="1366108" y="4946037"/>
                </a:lnTo>
                <a:lnTo>
                  <a:pt x="0" y="4583288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20707748">
            <a:off x="-205621" y="3323292"/>
            <a:ext cx="7378073" cy="4557796"/>
          </a:xfrm>
          <a:custGeom>
            <a:avLst/>
            <a:gdLst/>
            <a:ahLst/>
            <a:cxnLst/>
            <a:rect l="l" t="t" r="r" b="b"/>
            <a:pathLst>
              <a:path w="7378073" h="4557796">
                <a:moveTo>
                  <a:pt x="7327936" y="6451"/>
                </a:moveTo>
                <a:cubicBezTo>
                  <a:pt x="7357400" y="18913"/>
                  <a:pt x="7378073" y="48087"/>
                  <a:pt x="7378073" y="82090"/>
                </a:cubicBezTo>
                <a:lnTo>
                  <a:pt x="7378073" y="4557796"/>
                </a:lnTo>
                <a:lnTo>
                  <a:pt x="0" y="2598658"/>
                </a:lnTo>
                <a:lnTo>
                  <a:pt x="690034" y="0"/>
                </a:lnTo>
                <a:lnTo>
                  <a:pt x="7295983" y="0"/>
                </a:lnTo>
                <a:cubicBezTo>
                  <a:pt x="7307317" y="0"/>
                  <a:pt x="7318115" y="2297"/>
                  <a:pt x="7327936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-900000">
            <a:off x="547834" y="3632676"/>
            <a:ext cx="5985159" cy="1606102"/>
          </a:xfrm>
        </p:spPr>
        <p:txBody>
          <a:bodyPr>
            <a:normAutofit/>
          </a:bodyPr>
          <a:lstStyle>
            <a:lvl1pPr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2201145" y="5027230"/>
            <a:ext cx="4655297" cy="1128495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741465" y="2313285"/>
            <a:ext cx="1524000" cy="365125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DA840030-70C1-4737-A982-68C7423B206F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24600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9842" y="6324600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 rot="900000">
            <a:off x="-533701" y="-979752"/>
            <a:ext cx="6672870" cy="6821601"/>
          </a:xfrm>
          <a:custGeom>
            <a:avLst/>
            <a:gdLst/>
            <a:ahLst/>
            <a:cxnLst/>
            <a:rect l="l" t="t" r="r" b="b"/>
            <a:pathLst>
              <a:path w="6672870" h="6821601">
                <a:moveTo>
                  <a:pt x="0" y="1787990"/>
                </a:moveTo>
                <a:lnTo>
                  <a:pt x="6672870" y="0"/>
                </a:lnTo>
                <a:lnTo>
                  <a:pt x="6672870" y="6739511"/>
                </a:lnTo>
                <a:cubicBezTo>
                  <a:pt x="6672870" y="6784848"/>
                  <a:pt x="6636117" y="6821601"/>
                  <a:pt x="6590780" y="6821601"/>
                </a:cubicBezTo>
                <a:lnTo>
                  <a:pt x="1348753" y="68216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900000">
            <a:off x="-283896" y="5969722"/>
            <a:ext cx="5300494" cy="1495954"/>
          </a:xfrm>
          <a:custGeom>
            <a:avLst/>
            <a:gdLst/>
            <a:ahLst/>
            <a:cxnLst/>
            <a:rect l="l" t="t" r="r" b="b"/>
            <a:pathLst>
              <a:path w="5300494" h="1495954">
                <a:moveTo>
                  <a:pt x="0" y="0"/>
                </a:moveTo>
                <a:lnTo>
                  <a:pt x="5218404" y="0"/>
                </a:lnTo>
                <a:cubicBezTo>
                  <a:pt x="5263741" y="0"/>
                  <a:pt x="5300494" y="36753"/>
                  <a:pt x="5300494" y="82090"/>
                </a:cubicBezTo>
                <a:lnTo>
                  <a:pt x="5300494" y="183095"/>
                </a:lnTo>
                <a:lnTo>
                  <a:pt x="400840" y="149595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900000">
            <a:off x="6930292" y="-242630"/>
            <a:ext cx="2434235" cy="1383623"/>
          </a:xfrm>
          <a:custGeom>
            <a:avLst/>
            <a:gdLst/>
            <a:ahLst/>
            <a:cxnLst/>
            <a:rect l="l" t="t" r="r" b="b"/>
            <a:pathLst>
              <a:path w="2434235" h="1383623">
                <a:moveTo>
                  <a:pt x="0" y="552912"/>
                </a:moveTo>
                <a:lnTo>
                  <a:pt x="2063495" y="0"/>
                </a:lnTo>
                <a:lnTo>
                  <a:pt x="2434235" y="1383623"/>
                </a:lnTo>
                <a:lnTo>
                  <a:pt x="82090" y="1383622"/>
                </a:lnTo>
                <a:cubicBezTo>
                  <a:pt x="36754" y="1383622"/>
                  <a:pt x="0" y="1346869"/>
                  <a:pt x="0" y="130153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5899782" y="1282101"/>
            <a:ext cx="3842742" cy="6178450"/>
          </a:xfrm>
          <a:custGeom>
            <a:avLst/>
            <a:gdLst/>
            <a:ahLst/>
            <a:cxnLst/>
            <a:rect l="l" t="t" r="r" b="b"/>
            <a:pathLst>
              <a:path w="3842742" h="617845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463128" y="0"/>
                </a:lnTo>
                <a:lnTo>
                  <a:pt x="3842742" y="5148790"/>
                </a:lnTo>
                <a:lnTo>
                  <a:pt x="0" y="6178450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4578273" y="2744935"/>
            <a:ext cx="5036383" cy="1997131"/>
          </a:xfrm>
        </p:spPr>
        <p:txBody>
          <a:bodyPr anchor="t">
            <a:normAutofit/>
          </a:bodyPr>
          <a:lstStyle>
            <a:lvl1pPr algn="r"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900000">
            <a:off x="1507529" y="615731"/>
            <a:ext cx="4323504" cy="3294418"/>
          </a:xfrm>
          <a:prstGeom prst="roundRect">
            <a:avLst>
              <a:gd name="adj" fmla="val 4992"/>
            </a:avLst>
          </a:prstGeom>
          <a:ln w="19050">
            <a:solidFill>
              <a:schemeClr val="tx1"/>
            </a:solidFill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900000">
            <a:off x="822789" y="4161126"/>
            <a:ext cx="4310915" cy="12035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900000">
            <a:off x="6992395" y="57125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2AA48F1-F90D-4024-9100-8466559AE83D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900000">
            <a:off x="647292" y="5162531"/>
            <a:ext cx="297745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900000">
            <a:off x="7046470" y="391054"/>
            <a:ext cx="1963187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95918" y="-766298"/>
            <a:ext cx="8332816" cy="5894380"/>
          </a:xfrm>
          <a:custGeom>
            <a:avLst/>
            <a:gdLst/>
            <a:ahLst/>
            <a:cxnLst/>
            <a:rect l="l" t="t" r="r" b="b"/>
            <a:pathLst>
              <a:path w="8332816" h="5894380">
                <a:moveTo>
                  <a:pt x="1565164" y="0"/>
                </a:moveTo>
                <a:lnTo>
                  <a:pt x="8332816" y="1797049"/>
                </a:lnTo>
                <a:lnTo>
                  <a:pt x="8332816" y="5812290"/>
                </a:lnTo>
                <a:cubicBezTo>
                  <a:pt x="8332816" y="5857627"/>
                  <a:pt x="8296063" y="5894380"/>
                  <a:pt x="8250726" y="5894380"/>
                </a:cubicBezTo>
                <a:lnTo>
                  <a:pt x="0" y="58943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64746" y="5089618"/>
            <a:ext cx="8528044" cy="2911464"/>
          </a:xfrm>
          <a:custGeom>
            <a:avLst/>
            <a:gdLst/>
            <a:ahLst/>
            <a:cxnLst/>
            <a:rect l="l" t="t" r="r" b="b"/>
            <a:pathLst>
              <a:path w="8528044" h="2911464">
                <a:moveTo>
                  <a:pt x="8477907" y="6451"/>
                </a:moveTo>
                <a:cubicBezTo>
                  <a:pt x="8507371" y="18913"/>
                  <a:pt x="8528044" y="48087"/>
                  <a:pt x="8528044" y="82090"/>
                </a:cubicBezTo>
                <a:lnTo>
                  <a:pt x="8528044" y="2911464"/>
                </a:lnTo>
                <a:lnTo>
                  <a:pt x="0" y="646970"/>
                </a:lnTo>
                <a:lnTo>
                  <a:pt x="171794" y="0"/>
                </a:lnTo>
                <a:lnTo>
                  <a:pt x="8445954" y="0"/>
                </a:lnTo>
                <a:cubicBezTo>
                  <a:pt x="8457288" y="0"/>
                  <a:pt x="8468086" y="2297"/>
                  <a:pt x="847790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8533928" y="3839503"/>
            <a:ext cx="1011244" cy="2994350"/>
          </a:xfrm>
          <a:custGeom>
            <a:avLst/>
            <a:gdLst/>
            <a:ahLst/>
            <a:cxnLst/>
            <a:rect l="l" t="t" r="r" b="b"/>
            <a:pathLst>
              <a:path w="1011244" h="2994350">
                <a:moveTo>
                  <a:pt x="1011244" y="0"/>
                </a:moveTo>
                <a:lnTo>
                  <a:pt x="216140" y="2994350"/>
                </a:lnTo>
                <a:lnTo>
                  <a:pt x="0" y="2936957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588490" y="-321837"/>
            <a:ext cx="1976541" cy="4072806"/>
          </a:xfrm>
          <a:custGeom>
            <a:avLst/>
            <a:gdLst/>
            <a:ahLst/>
            <a:cxnLst/>
            <a:rect l="l" t="t" r="r" b="b"/>
            <a:pathLst>
              <a:path w="1976541" h="4072806">
                <a:moveTo>
                  <a:pt x="0" y="0"/>
                </a:moveTo>
                <a:lnTo>
                  <a:pt x="1976541" y="524841"/>
                </a:lnTo>
                <a:lnTo>
                  <a:pt x="1034432" y="4072806"/>
                </a:lnTo>
                <a:lnTo>
                  <a:pt x="82090" y="4072806"/>
                </a:lnTo>
                <a:cubicBezTo>
                  <a:pt x="36753" y="4072806"/>
                  <a:pt x="0" y="4036053"/>
                  <a:pt x="0" y="399071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900000">
            <a:off x="3183882" y="4760430"/>
            <a:ext cx="5004753" cy="1299542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781854" y="984581"/>
            <a:ext cx="6581279" cy="36047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996405" y="6238502"/>
            <a:ext cx="1524000" cy="365125"/>
          </a:xfrm>
        </p:spPr>
        <p:txBody>
          <a:bodyPr/>
          <a:lstStyle/>
          <a:p>
            <a:fld id="{59189A57-7F12-45A4-A6B8-7774E1A37D7E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5321849" y="609479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8182730" y="3246937"/>
            <a:ext cx="907445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82907" y="-626065"/>
            <a:ext cx="7440156" cy="7347127"/>
          </a:xfrm>
          <a:custGeom>
            <a:avLst/>
            <a:gdLst/>
            <a:ahLst/>
            <a:cxnLst/>
            <a:rect l="l" t="t" r="r" b="b"/>
            <a:pathLst>
              <a:path w="7440156" h="7347127">
                <a:moveTo>
                  <a:pt x="1760047" y="0"/>
                </a:moveTo>
                <a:lnTo>
                  <a:pt x="7440156" y="1508269"/>
                </a:lnTo>
                <a:lnTo>
                  <a:pt x="7440156" y="7265037"/>
                </a:lnTo>
                <a:cubicBezTo>
                  <a:pt x="7440156" y="7310374"/>
                  <a:pt x="7403403" y="7347127"/>
                  <a:pt x="7358066" y="7347127"/>
                </a:cubicBezTo>
                <a:lnTo>
                  <a:pt x="2707078" y="7347127"/>
                </a:lnTo>
                <a:lnTo>
                  <a:pt x="0" y="66283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3227235" y="6274264"/>
            <a:ext cx="4396677" cy="1167472"/>
          </a:xfrm>
          <a:custGeom>
            <a:avLst/>
            <a:gdLst/>
            <a:ahLst/>
            <a:cxnLst/>
            <a:rect l="l" t="t" r="r" b="b"/>
            <a:pathLst>
              <a:path w="4396677" h="1167472">
                <a:moveTo>
                  <a:pt x="4346539" y="6451"/>
                </a:moveTo>
                <a:cubicBezTo>
                  <a:pt x="4376003" y="18913"/>
                  <a:pt x="4396677" y="48087"/>
                  <a:pt x="4396677" y="82090"/>
                </a:cubicBezTo>
                <a:lnTo>
                  <a:pt x="4396677" y="1167472"/>
                </a:lnTo>
                <a:lnTo>
                  <a:pt x="0" y="0"/>
                </a:lnTo>
                <a:lnTo>
                  <a:pt x="4314586" y="0"/>
                </a:lnTo>
                <a:cubicBezTo>
                  <a:pt x="4325920" y="0"/>
                  <a:pt x="4336718" y="2297"/>
                  <a:pt x="4346539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7659524" y="5459724"/>
            <a:ext cx="1710569" cy="1538689"/>
          </a:xfrm>
          <a:custGeom>
            <a:avLst/>
            <a:gdLst/>
            <a:ahLst/>
            <a:cxnLst/>
            <a:rect l="l" t="t" r="r" b="b"/>
            <a:pathLst>
              <a:path w="1710569" h="1538689">
                <a:moveTo>
                  <a:pt x="1710569" y="1"/>
                </a:moveTo>
                <a:lnTo>
                  <a:pt x="1301993" y="1538689"/>
                </a:lnTo>
                <a:lnTo>
                  <a:pt x="0" y="1192965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6666426" y="-490731"/>
            <a:ext cx="3065776" cy="5811871"/>
          </a:xfrm>
          <a:custGeom>
            <a:avLst/>
            <a:gdLst/>
            <a:ahLst/>
            <a:cxnLst/>
            <a:rect l="l" t="t" r="r" b="b"/>
            <a:pathLst>
              <a:path w="3065776" h="5811871">
                <a:moveTo>
                  <a:pt x="0" y="0"/>
                </a:moveTo>
                <a:lnTo>
                  <a:pt x="3065776" y="814071"/>
                </a:lnTo>
                <a:lnTo>
                  <a:pt x="1738684" y="5811871"/>
                </a:lnTo>
                <a:lnTo>
                  <a:pt x="82090" y="5811871"/>
                </a:lnTo>
                <a:cubicBezTo>
                  <a:pt x="36753" y="5811871"/>
                  <a:pt x="0" y="5775118"/>
                  <a:pt x="0" y="572978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-900000">
            <a:off x="6793335" y="511413"/>
            <a:ext cx="1435608" cy="4818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967762" y="1075673"/>
            <a:ext cx="5398955" cy="50882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FAF65B54-0C34-4D97-90E6-665E2FAC97B2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4997808" y="6188244"/>
            <a:ext cx="238030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5229D4-5F77-45A2-B9E0-9EB29F6D65A7}" type="datetime1">
              <a:rPr lang="zh-TW" altLang="en-US"/>
              <a:pPr>
                <a:defRPr/>
              </a:pPr>
              <a:t>2023/9/20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7-</a:t>
            </a:r>
            <a:fld id="{55DF331D-7385-4FAB-B31F-233B7B7B0B4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1006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2100435-F032-4D32-83A8-03DB5AE01E61}" type="datetime1">
              <a:rPr lang="zh-TW" altLang="en-US"/>
              <a:pPr>
                <a:defRPr/>
              </a:pPr>
              <a:t>2023/9/20</a:t>
            </a:fld>
            <a:endParaRPr lang="en-US" altLang="zh-TW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7-</a:t>
            </a:r>
            <a:fld id="{9F645807-D2CA-45B9-802F-D4C3BF99EF7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41085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3599" y="6263553"/>
            <a:ext cx="683339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27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 marL="822960" indent="-457200">
              <a:buFont typeface="Arial" panose="020B0604020202020204" pitchFamily="34" charset="0"/>
              <a:buChar char="•"/>
              <a:defRPr sz="2400"/>
            </a:lvl2pPr>
            <a:lvl3pPr marL="1120140" indent="-342900">
              <a:buFont typeface="Arial" panose="020B0604020202020204" pitchFamily="34" charset="0"/>
              <a:buChar char="•"/>
              <a:defRPr sz="2000"/>
            </a:lvl3pPr>
            <a:lvl4pPr marL="1440180" indent="-342900">
              <a:buFont typeface="Arial" panose="020B0604020202020204" pitchFamily="34" charset="0"/>
              <a:buChar char="•"/>
              <a:defRPr sz="1800"/>
            </a:lvl4pPr>
            <a:lvl5pPr marL="1714500" indent="-342900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/>
          <a:lstStyle>
            <a:lvl1pPr algn="l">
              <a:defRPr sz="4400"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922542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71215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61956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64580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3894" y="2921988"/>
            <a:ext cx="5064953" cy="16956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900000">
            <a:off x="3479028" y="959716"/>
            <a:ext cx="4658735" cy="507762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1690988" y="608314"/>
            <a:ext cx="1789355" cy="365125"/>
          </a:xfrm>
        </p:spPr>
        <p:txBody>
          <a:bodyPr/>
          <a:lstStyle/>
          <a:p>
            <a:fld id="{02E3038E-62C7-4DF2-9136-DA8ED3FF6D18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3103620" y="6177546"/>
            <a:ext cx="2392237" cy="365125"/>
          </a:xfrm>
        </p:spPr>
        <p:txBody>
          <a:bodyPr/>
          <a:lstStyle/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>
            <a:off x="1265370" y="300797"/>
            <a:ext cx="2287319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67995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24064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69943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46232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8935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56898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89902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479843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44763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652072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900000">
            <a:off x="-57216" y="-1017685"/>
            <a:ext cx="7411427" cy="3438177"/>
          </a:xfrm>
          <a:custGeom>
            <a:avLst/>
            <a:gdLst/>
            <a:ahLst/>
            <a:cxnLst/>
            <a:rect l="l" t="t" r="r" b="b"/>
            <a:pathLst>
              <a:path w="7411427" h="3438177">
                <a:moveTo>
                  <a:pt x="0" y="1985886"/>
                </a:moveTo>
                <a:lnTo>
                  <a:pt x="7411427" y="0"/>
                </a:lnTo>
                <a:lnTo>
                  <a:pt x="7411427" y="3356087"/>
                </a:lnTo>
                <a:cubicBezTo>
                  <a:pt x="7411427" y="3401424"/>
                  <a:pt x="7374674" y="3438177"/>
                  <a:pt x="7329337" y="3438177"/>
                </a:cubicBezTo>
                <a:lnTo>
                  <a:pt x="389140" y="34381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-776641" y="2417820"/>
            <a:ext cx="6998365" cy="5080081"/>
          </a:xfrm>
          <a:custGeom>
            <a:avLst/>
            <a:gdLst/>
            <a:ahLst/>
            <a:cxnLst/>
            <a:rect l="l" t="t" r="r" b="b"/>
            <a:pathLst>
              <a:path w="6998365" h="5080081">
                <a:moveTo>
                  <a:pt x="0" y="0"/>
                </a:moveTo>
                <a:lnTo>
                  <a:pt x="6916275" y="0"/>
                </a:lnTo>
                <a:cubicBezTo>
                  <a:pt x="6961612" y="0"/>
                  <a:pt x="6998365" y="36753"/>
                  <a:pt x="6998365" y="82090"/>
                </a:cubicBezTo>
                <a:lnTo>
                  <a:pt x="6998365" y="3569608"/>
                </a:lnTo>
                <a:lnTo>
                  <a:pt x="1361203" y="50800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900000">
            <a:off x="6338067" y="3775812"/>
            <a:ext cx="3102275" cy="3544033"/>
          </a:xfrm>
          <a:custGeom>
            <a:avLst/>
            <a:gdLst/>
            <a:ahLst/>
            <a:cxnLst/>
            <a:rect l="l" t="t" r="r" b="b"/>
            <a:pathLst>
              <a:path w="3102275" h="3544033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375388" y="0"/>
                </a:lnTo>
                <a:lnTo>
                  <a:pt x="3102275" y="2712781"/>
                </a:lnTo>
                <a:lnTo>
                  <a:pt x="0" y="3544033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 rot="900000">
            <a:off x="7327879" y="-104312"/>
            <a:ext cx="2350627" cy="3820866"/>
          </a:xfrm>
          <a:custGeom>
            <a:avLst/>
            <a:gdLst/>
            <a:ahLst/>
            <a:cxnLst/>
            <a:rect l="l" t="t" r="r" b="b"/>
            <a:pathLst>
              <a:path w="2350627" h="3820866">
                <a:moveTo>
                  <a:pt x="1" y="355523"/>
                </a:moveTo>
                <a:lnTo>
                  <a:pt x="1326829" y="0"/>
                </a:lnTo>
                <a:lnTo>
                  <a:pt x="2350627" y="3820866"/>
                </a:lnTo>
                <a:lnTo>
                  <a:pt x="82091" y="3820866"/>
                </a:lnTo>
                <a:cubicBezTo>
                  <a:pt x="36754" y="3820866"/>
                  <a:pt x="1" y="3784113"/>
                  <a:pt x="0" y="37387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900000">
            <a:off x="534986" y="2921829"/>
            <a:ext cx="5690855" cy="1570680"/>
          </a:xfrm>
        </p:spPr>
        <p:txBody>
          <a:bodyPr anchor="b">
            <a:noAutofit/>
          </a:bodyPr>
          <a:lstStyle>
            <a:lvl1pPr algn="r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900000">
            <a:off x="537849" y="4494201"/>
            <a:ext cx="5271544" cy="1500187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6878368" y="376138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8BF2158-CE80-417F-BADA-A315828FFA0D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7056965" y="3170795"/>
            <a:ext cx="1926305" cy="365125"/>
          </a:xfrm>
        </p:spPr>
        <p:txBody>
          <a:bodyPr/>
          <a:lstStyle/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 flipH="1">
            <a:off x="7176363" y="2661157"/>
            <a:ext cx="683979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30266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65411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03600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5229D4-5F77-45A2-B9E0-9EB29F6D65A7}" type="datetime1">
              <a:rPr lang="zh-TW" altLang="en-US"/>
              <a:pPr>
                <a:defRPr/>
              </a:pPr>
              <a:t>2023/9/20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7-</a:t>
            </a:r>
            <a:fld id="{55DF331D-7385-4FAB-B31F-233B7B7B0B4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647484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50408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1893" y="2231024"/>
            <a:ext cx="4820301" cy="1436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-900000">
            <a:off x="1014439" y="1335061"/>
            <a:ext cx="2578608" cy="4839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3701032" y="618005"/>
            <a:ext cx="2580010" cy="483717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5919" y="5887412"/>
            <a:ext cx="1241980" cy="365125"/>
          </a:xfrm>
        </p:spPr>
        <p:txBody>
          <a:bodyPr/>
          <a:lstStyle>
            <a:lvl1pPr algn="l">
              <a:defRPr/>
            </a:lvl1pPr>
          </a:lstStyle>
          <a:p>
            <a:fld id="{2615FEB8-1ED3-425B-95CA-17777D0ECE76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054658" y="549437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64" y="5643110"/>
            <a:ext cx="1241693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-900000">
            <a:off x="854761" y="1406870"/>
            <a:ext cx="2213148" cy="75986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1120518" y="2227895"/>
            <a:ext cx="2578608" cy="3938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rot="-900000">
            <a:off x="3535709" y="687503"/>
            <a:ext cx="2214753" cy="753043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 rot="-900000">
            <a:off x="3808498" y="1495882"/>
            <a:ext cx="2578608" cy="39559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E1E3D571-56F1-43B9-A50A-DAF43DC6AD1C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-900000">
            <a:off x="4050792" y="549554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0936" y="2926080"/>
            <a:ext cx="5065776" cy="16916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900000">
            <a:off x="1691640" y="612648"/>
            <a:ext cx="1792224" cy="365125"/>
          </a:xfrm>
        </p:spPr>
        <p:txBody>
          <a:bodyPr/>
          <a:lstStyle/>
          <a:p>
            <a:fld id="{305DB2F2-0BC0-458D-A2F5-E7069599C351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900000">
            <a:off x="2493721" y="6101033"/>
            <a:ext cx="3052113" cy="365125"/>
          </a:xfrm>
        </p:spPr>
        <p:txBody>
          <a:bodyPr/>
          <a:lstStyle/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900000">
            <a:off x="1261872" y="301752"/>
            <a:ext cx="2286000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486449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900000">
            <a:off x="-372248" y="-1218153"/>
            <a:ext cx="8577953" cy="6344114"/>
          </a:xfrm>
          <a:custGeom>
            <a:avLst/>
            <a:gdLst/>
            <a:ahLst/>
            <a:cxnLst/>
            <a:rect l="l" t="t" r="r" b="b"/>
            <a:pathLst>
              <a:path w="8577953" h="6344114">
                <a:moveTo>
                  <a:pt x="0" y="2298455"/>
                </a:moveTo>
                <a:lnTo>
                  <a:pt x="8577953" y="0"/>
                </a:lnTo>
                <a:lnTo>
                  <a:pt x="8577953" y="6262024"/>
                </a:lnTo>
                <a:cubicBezTo>
                  <a:pt x="8577953" y="6307361"/>
                  <a:pt x="8541200" y="6344113"/>
                  <a:pt x="8495863" y="6344113"/>
                </a:cubicBezTo>
                <a:lnTo>
                  <a:pt x="1084031" y="63441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900000">
            <a:off x="7521938" y="5927116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006FC6A4-3DCE-4261-8631-FAAFCDCC8E18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20707748">
            <a:off x="-897260" y="-624538"/>
            <a:ext cx="7286946" cy="6041338"/>
          </a:xfrm>
          <a:custGeom>
            <a:avLst/>
            <a:gdLst/>
            <a:ahLst/>
            <a:cxnLst/>
            <a:rect l="l" t="t" r="r" b="b"/>
            <a:pathLst>
              <a:path w="7286946" h="6041338">
                <a:moveTo>
                  <a:pt x="1604186" y="0"/>
                </a:moveTo>
                <a:lnTo>
                  <a:pt x="7286946" y="1508972"/>
                </a:lnTo>
                <a:lnTo>
                  <a:pt x="7286946" y="5959247"/>
                </a:lnTo>
                <a:cubicBezTo>
                  <a:pt x="7286946" y="6004584"/>
                  <a:pt x="7250193" y="6041337"/>
                  <a:pt x="7204856" y="6041337"/>
                </a:cubicBezTo>
                <a:lnTo>
                  <a:pt x="0" y="604133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64806" y="5378153"/>
            <a:ext cx="7443151" cy="2476431"/>
          </a:xfrm>
          <a:custGeom>
            <a:avLst/>
            <a:gdLst/>
            <a:ahLst/>
            <a:cxnLst/>
            <a:rect l="l" t="t" r="r" b="b"/>
            <a:pathLst>
              <a:path w="7443151" h="2476431">
                <a:moveTo>
                  <a:pt x="7393013" y="6452"/>
                </a:moveTo>
                <a:cubicBezTo>
                  <a:pt x="7422477" y="18914"/>
                  <a:pt x="7443150" y="48087"/>
                  <a:pt x="7443150" y="82090"/>
                </a:cubicBezTo>
                <a:lnTo>
                  <a:pt x="7443151" y="2476431"/>
                </a:lnTo>
                <a:lnTo>
                  <a:pt x="0" y="500014"/>
                </a:lnTo>
                <a:lnTo>
                  <a:pt x="132771" y="1"/>
                </a:lnTo>
                <a:lnTo>
                  <a:pt x="7361060" y="1"/>
                </a:lnTo>
                <a:cubicBezTo>
                  <a:pt x="7372394" y="0"/>
                  <a:pt x="7383192" y="2298"/>
                  <a:pt x="7393013" y="6452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660994" y="5459931"/>
            <a:ext cx="1709023" cy="1538302"/>
          </a:xfrm>
          <a:custGeom>
            <a:avLst/>
            <a:gdLst/>
            <a:ahLst/>
            <a:cxnLst/>
            <a:rect l="l" t="t" r="r" b="b"/>
            <a:pathLst>
              <a:path w="1709023" h="1538302">
                <a:moveTo>
                  <a:pt x="1709023" y="0"/>
                </a:moveTo>
                <a:lnTo>
                  <a:pt x="1300550" y="1538302"/>
                </a:lnTo>
                <a:lnTo>
                  <a:pt x="0" y="119296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20707748">
            <a:off x="6673110" y="-489836"/>
            <a:ext cx="3059119" cy="5809409"/>
          </a:xfrm>
          <a:custGeom>
            <a:avLst/>
            <a:gdLst/>
            <a:ahLst/>
            <a:cxnLst/>
            <a:rect l="l" t="t" r="r" b="b"/>
            <a:pathLst>
              <a:path w="3059119" h="5809409">
                <a:moveTo>
                  <a:pt x="0" y="0"/>
                </a:moveTo>
                <a:lnTo>
                  <a:pt x="3059119" y="812303"/>
                </a:lnTo>
                <a:lnTo>
                  <a:pt x="1732212" y="5809409"/>
                </a:lnTo>
                <a:lnTo>
                  <a:pt x="82090" y="5809409"/>
                </a:lnTo>
                <a:cubicBezTo>
                  <a:pt x="36753" y="5809409"/>
                  <a:pt x="0" y="5772656"/>
                  <a:pt x="0" y="572731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 anchor="b"/>
          <a:lstStyle>
            <a:lvl1pPr algn="r"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844848" y="997933"/>
            <a:ext cx="5343100" cy="3888220"/>
          </a:xfrm>
        </p:spPr>
        <p:txBody>
          <a:bodyPr anchor="b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900000">
            <a:off x="3216573" y="5144589"/>
            <a:ext cx="3930375" cy="988131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522321D6-CB2D-4C4E-8B9A-F57DDBD5DEF0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263966" y="6099104"/>
            <a:ext cx="306304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an1080Base.png"/>
          <p:cNvPicPr>
            <a:picLocks noChangeAspect="1"/>
          </p:cNvPicPr>
          <p:nvPr/>
        </p:nvPicPr>
        <p:blipFill>
          <a:blip r:embed="rId18" cstate="print">
            <a:lum bright="-3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-5400000">
            <a:off x="-673455" y="2807056"/>
            <a:ext cx="5320597" cy="1840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0" y="990600"/>
            <a:ext cx="5027024" cy="478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096001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fld id="{1C052514-ADFB-4BBE-8A96-FFF10310639D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96001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047" y="5324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6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906" r:id="rId13"/>
    <p:sldLayoutId id="2147483908" r:id="rId14"/>
    <p:sldLayoutId id="2147483911" r:id="rId15"/>
    <p:sldLayoutId id="2147483912" r:id="rId16"/>
  </p:sldLayoutIdLst>
  <p:transition/>
  <p:hf hd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3152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97280" indent="-32004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2024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98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  <p:sldLayoutId id="2147483907" r:id="rId17"/>
    <p:sldLayoutId id="2147483910" r:id="rId18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image" Target="../media/image39.png"/><Relationship Id="rId3" Type="http://schemas.openxmlformats.org/officeDocument/2006/relationships/image" Target="../media/image31.png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21.png"/><Relationship Id="rId5" Type="http://schemas.openxmlformats.org/officeDocument/2006/relationships/image" Target="../media/image44.png"/><Relationship Id="rId4" Type="http://schemas.openxmlformats.org/officeDocument/2006/relationships/image" Target="../media/image43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4.png"/><Relationship Id="rId4" Type="http://schemas.openxmlformats.org/officeDocument/2006/relationships/image" Target="../media/image45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1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1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zh.wikipedia.org/wiki/%E5%B8%95%E5%A1%9E%E7%93%A6%E5%B0%94%E5%AE%9A%E7%90%86" TargetMode="External"/><Relationship Id="rId4" Type="http://schemas.openxmlformats.org/officeDocument/2006/relationships/image" Target="../media/image5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16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NUL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http://www.dca.fee.unicamp.br/dipcourse/html-dip/c5/s5/3dplot.gif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Relationship Id="rId5" Type="http://schemas.openxmlformats.org/officeDocument/2006/relationships/image" Target="http://www.dca.fee.unicamp.br/dipcourse/html-dip/c5/s4/rec-dft.gif" TargetMode="Externa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71.wmf"/><Relationship Id="rId3" Type="http://schemas.openxmlformats.org/officeDocument/2006/relationships/image" Target="../media/image650.png"/><Relationship Id="rId7" Type="http://schemas.openxmlformats.org/officeDocument/2006/relationships/image" Target="../media/image68.wmf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70.wmf"/><Relationship Id="rId5" Type="http://schemas.openxmlformats.org/officeDocument/2006/relationships/image" Target="../media/image67.wmf"/><Relationship Id="rId15" Type="http://schemas.openxmlformats.org/officeDocument/2006/relationships/image" Target="../media/image72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69.wmf"/><Relationship Id="rId14" Type="http://schemas.openxmlformats.org/officeDocument/2006/relationships/oleObject" Target="../embeddings/oleObject2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1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23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4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8.wmf"/><Relationship Id="rId12" Type="http://schemas.openxmlformats.org/officeDocument/2006/relationships/image" Target="../media/image10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2.png"/><Relationship Id="rId15" Type="http://schemas.openxmlformats.org/officeDocument/2006/relationships/image" Target="../media/image11.wmf"/><Relationship Id="rId10" Type="http://schemas.openxmlformats.org/officeDocument/2006/relationships/image" Target="../media/image9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3.bin"/><Relationship Id="rId1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oleObject" Target="../embeddings/oleObject10.bin"/><Relationship Id="rId3" Type="http://schemas.openxmlformats.org/officeDocument/2006/relationships/oleObject" Target="../embeddings/oleObject6.bin"/><Relationship Id="rId7" Type="http://schemas.openxmlformats.org/officeDocument/2006/relationships/image" Target="../media/image16.wmf"/><Relationship Id="rId12" Type="http://schemas.openxmlformats.org/officeDocument/2006/relationships/image" Target="../media/image18.wmf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20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11" Type="http://schemas.openxmlformats.org/officeDocument/2006/relationships/oleObject" Target="../embeddings/oleObject9.bin"/><Relationship Id="rId5" Type="http://schemas.openxmlformats.org/officeDocument/2006/relationships/image" Target="../media/image21.png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17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0726967">
            <a:off x="3367115" y="1123451"/>
            <a:ext cx="2924446" cy="1657796"/>
          </a:xfrm>
        </p:spPr>
        <p:txBody>
          <a:bodyPr>
            <a:normAutofit/>
          </a:bodyPr>
          <a:lstStyle/>
          <a:p>
            <a:r>
              <a:rPr lang="en-US" sz="5700" dirty="0"/>
              <a:t>Chapter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3915189" y="2816049"/>
            <a:ext cx="2900830" cy="2472804"/>
          </a:xfrm>
        </p:spPr>
        <p:txBody>
          <a:bodyPr/>
          <a:lstStyle/>
          <a:p>
            <a:r>
              <a:rPr lang="en-US" dirty="0"/>
              <a:t>The image, its mathematical and physical background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2" descr="H:\T DOCS\PPT JPEGS\97811335936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3033"/>
            <a:ext cx="3001818" cy="351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10" descr="CL_Logo_RGB_JPG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91263"/>
            <a:ext cx="1295400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656415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59394"/>
                <a:ext cx="8534400" cy="461280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Convolution</a:t>
                </a:r>
                <a:r>
                  <a:rPr lang="en-US" altLang="zh-TW" dirty="0"/>
                  <a:t>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(*)</a:t>
                </a:r>
              </a:p>
              <a:p>
                <a:pPr lvl="1"/>
                <a:r>
                  <a:rPr lang="en-US" altLang="zh-TW" dirty="0">
                    <a:solidFill>
                      <a:srgbClr val="FFC000"/>
                    </a:solidFill>
                  </a:rPr>
                  <a:t>Convolution is a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linear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 operation for image analysis.</a:t>
                </a:r>
              </a:p>
              <a:p>
                <a:pPr lvl="1"/>
                <a:r>
                  <a:rPr lang="en-US" altLang="zh-TW" dirty="0"/>
                  <a:t>It is an integral which expresses the amount of overlap of one function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dirty="0"/>
                  <a:t> as it is shifted over another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dirty="0"/>
                  <a:t>.</a:t>
                </a:r>
              </a:p>
              <a:p>
                <a:pPr lvl="1"/>
                <a:r>
                  <a:rPr lang="en-US" altLang="zh-TW" dirty="0"/>
                  <a:t>A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1D convolution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dirty="0"/>
                  <a:t> of functions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b="0" i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dirty="0"/>
                  <a:t> over a finite range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is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nary>
                        <m:naryPr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zh-TW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pPr marL="701675" lvl="2" indent="-342900"/>
                <a:r>
                  <a:rPr lang="en-US" altLang="zh-TW" dirty="0"/>
                  <a:t>To be precise, the convolution integral has bounds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−∞,∞.</m:t>
                    </m:r>
                  </m:oMath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nary>
                        <m:naryPr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zh-TW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59394"/>
                <a:ext cx="8534400" cy="4612806"/>
              </a:xfrm>
              <a:blipFill>
                <a:blip r:embed="rId2"/>
                <a:stretch>
                  <a:fillRect l="-1929" t="-6209" r="-1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Dirac distribution and convolution 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174400261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1416" y="373833"/>
            <a:ext cx="3581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zh-TW" sz="3000" b="1" kern="0" dirty="0">
                <a:solidFill>
                  <a:srgbClr val="990000"/>
                </a:solidFill>
                <a:latin typeface="Times New Roman" pitchFamily="18" charset="0"/>
              </a:rPr>
              <a:t>Convolution</a:t>
            </a:r>
            <a:endParaRPr lang="en-US" altLang="zh-TW" sz="3000" b="1" kern="0" dirty="0">
              <a:solidFill>
                <a:srgbClr val="990000"/>
              </a:solidFill>
              <a:latin typeface="Times New Roman" pitchFamily="18" charset="0"/>
              <a:ea typeface="+mn-ea"/>
            </a:endParaRPr>
          </a:p>
        </p:txBody>
      </p:sp>
      <p:pic>
        <p:nvPicPr>
          <p:cNvPr id="1331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7" y="3538760"/>
            <a:ext cx="1738313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195728"/>
            <a:ext cx="1933575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2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043264"/>
            <a:ext cx="152876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3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462" y="1996591"/>
            <a:ext cx="1879600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326" name="Object 6"/>
          <p:cNvGraphicFramePr>
            <a:graphicFrameLocks noChangeAspect="1"/>
          </p:cNvGraphicFramePr>
          <p:nvPr/>
        </p:nvGraphicFramePr>
        <p:xfrm>
          <a:off x="685800" y="838200"/>
          <a:ext cx="7831138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0" name="Equation" r:id="rId7" imgW="6387840" imgH="1155600" progId="Equation.DSMT4">
                  <p:embed/>
                </p:oleObj>
              </mc:Choice>
              <mc:Fallback>
                <p:oleObj name="Equation" r:id="rId7" imgW="6387840" imgH="1155600" progId="Equation.DSMT4">
                  <p:embed/>
                  <p:pic>
                    <p:nvPicPr>
                      <p:cNvPr id="133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838200"/>
                        <a:ext cx="7831138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27" name="Picture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574" y="3538760"/>
            <a:ext cx="2849563" cy="136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728" y="3628406"/>
            <a:ext cx="1952625" cy="139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9" name="Picture 1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3" y="5175885"/>
            <a:ext cx="200025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017" y="5134102"/>
            <a:ext cx="1952625" cy="141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1" name="Picture 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137150"/>
            <a:ext cx="1709737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向右箭號 1"/>
          <p:cNvSpPr/>
          <p:nvPr/>
        </p:nvSpPr>
        <p:spPr>
          <a:xfrm>
            <a:off x="6314122" y="5791200"/>
            <a:ext cx="359918" cy="228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49201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457200" y="533400"/>
            <a:ext cx="8229600" cy="884238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zh-TW" b="1" kern="0" dirty="0">
                <a:solidFill>
                  <a:srgbClr val="990000"/>
                </a:solidFill>
                <a:latin typeface="Times New Roman" pitchFamily="18" charset="0"/>
              </a:rPr>
              <a:t>Convolution</a:t>
            </a: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7" y="1749274"/>
            <a:ext cx="6879821" cy="2160968"/>
          </a:xfrm>
        </p:spPr>
      </p:pic>
      <p:pic>
        <p:nvPicPr>
          <p:cNvPr id="10" name="內容版面配置區 9"/>
          <p:cNvPicPr>
            <a:picLocks noGrp="1" noChangeAspect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92803"/>
            <a:ext cx="6944788" cy="2003303"/>
          </a:xfrm>
        </p:spPr>
      </p:pic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https://en.wikipedia.org/wiki/Convolution</a:t>
            </a:r>
          </a:p>
        </p:txBody>
      </p:sp>
    </p:spTree>
    <p:extLst>
      <p:ext uri="{BB962C8B-B14F-4D97-AF65-F5344CB8AC3E}">
        <p14:creationId xmlns:p14="http://schemas.microsoft.com/office/powerpoint/2010/main" val="1275756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Let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dirty="0"/>
                  <a:t> be functions and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 a scalar constant.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Convolution satisfies the following properties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TW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𝑎𝑓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r>
                  <a:rPr lang="en-US" altLang="zh-TW" dirty="0"/>
                  <a:t>Taking the derivative of a convolution gives</a:t>
                </a:r>
                <a:endParaRPr lang="zh-TW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i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i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Dirac distribution and convolution 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315792287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Convolution of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2D</a:t>
                </a:r>
                <a:r>
                  <a:rPr lang="en-US" altLang="zh-TW" dirty="0"/>
                  <a:t> functions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68763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 marL="268763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TW" b="0" i="1" dirty="0">
                  <a:solidFill>
                    <a:srgbClr val="FFFF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687638" indent="0">
                  <a:buNone/>
                </a:pPr>
                <a:endParaRPr lang="en-US" altLang="zh-TW" dirty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=(</m:t>
                      </m:r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Dirac distribution and convolution 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293912259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</a:rPr>
              <a:t>Discrete convolution</a:t>
            </a:r>
          </a:p>
          <a:p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Dirac distribution and convolution 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32591"/>
            <a:ext cx="6172200" cy="400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16410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609598" y="1314398"/>
            <a:ext cx="7620001" cy="4726965"/>
          </a:xfrm>
        </p:spPr>
        <p:txBody>
          <a:bodyPr/>
          <a:lstStyle/>
          <a:p>
            <a:r>
              <a:rPr lang="en-US" altLang="zh-TW" sz="2000" dirty="0">
                <a:ea typeface="新細明體" panose="02020500000000000000" pitchFamily="18" charset="-120"/>
              </a:rPr>
              <a:t>Two </a:t>
            </a:r>
            <a:r>
              <a:rPr lang="en-US" altLang="zh-TW" sz="2000" dirty="0">
                <a:solidFill>
                  <a:srgbClr val="C00000"/>
                </a:solidFill>
                <a:ea typeface="新細明體" panose="02020500000000000000" pitchFamily="18" charset="-120"/>
              </a:rPr>
              <a:t>linear </a:t>
            </a:r>
            <a:r>
              <a:rPr lang="en-US" altLang="zh-TW" sz="2000" dirty="0">
                <a:ea typeface="新細明體" panose="02020500000000000000" pitchFamily="18" charset="-120"/>
              </a:rPr>
              <a:t>spatial filters: </a:t>
            </a:r>
            <a:r>
              <a:rPr lang="en-US" altLang="zh-TW" sz="2000" dirty="0">
                <a:solidFill>
                  <a:srgbClr val="0070C0"/>
                </a:solidFill>
                <a:ea typeface="新細明體" panose="02020500000000000000" pitchFamily="18" charset="-120"/>
              </a:rPr>
              <a:t>Correlation</a:t>
            </a:r>
            <a:r>
              <a:rPr lang="en-US" altLang="zh-TW" sz="2000" dirty="0">
                <a:ea typeface="新細明體" panose="02020500000000000000" pitchFamily="18" charset="-120"/>
              </a:rPr>
              <a:t> VS </a:t>
            </a:r>
            <a:r>
              <a:rPr lang="en-US" altLang="zh-TW" sz="2000" dirty="0">
                <a:solidFill>
                  <a:srgbClr val="00B050"/>
                </a:solidFill>
                <a:ea typeface="新細明體" panose="02020500000000000000" pitchFamily="18" charset="-120"/>
              </a:rPr>
              <a:t>Convolution</a:t>
            </a:r>
          </a:p>
          <a:p>
            <a:pPr lvl="1"/>
            <a:r>
              <a:rPr lang="en-US" altLang="zh-TW" sz="1600" dirty="0">
                <a:ea typeface="新細明體" panose="02020500000000000000" pitchFamily="18" charset="-120"/>
              </a:rPr>
              <a:t>A 2D example</a:t>
            </a:r>
          </a:p>
          <a:p>
            <a:endParaRPr lang="en-US" altLang="zh-TW" sz="2000" dirty="0">
              <a:ea typeface="新細明體" panose="02020500000000000000" pitchFamily="18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84913" y="744538"/>
            <a:ext cx="5686878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Spatial Correlation and Convolution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/>
          </p:nvPr>
        </p:nvGraphicFramePr>
        <p:xfrm>
          <a:off x="1725584" y="4185496"/>
          <a:ext cx="4791075" cy="246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4" name="PhotoImpact" r:id="rId3" imgW="4790880" imgH="2466720" progId="PI3.Image">
                  <p:embed/>
                </p:oleObj>
              </mc:Choice>
              <mc:Fallback>
                <p:oleObj name="PhotoImpact" r:id="rId3" imgW="4790880" imgH="2466720" progId="PI3.Image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5584" y="4185496"/>
                        <a:ext cx="4791075" cy="2466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349" y="4177308"/>
            <a:ext cx="1619935" cy="2483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587386" y="2491080"/>
                <a:ext cx="5270614" cy="78970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𝑤</m:t>
                      </m:r>
                      <m:d>
                        <m:dPr>
                          <m:ctrlPr>
                            <a:rPr lang="en-US" altLang="zh-TW" sz="16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𝑥</m:t>
                          </m:r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,</m:t>
                          </m:r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𝑦</m:t>
                          </m:r>
                        </m:e>
                      </m:d>
                      <m:r>
                        <a:rPr lang="en-US" altLang="zh-TW" sz="160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☆</m:t>
                      </m:r>
                      <m:r>
                        <a:rPr lang="en-US" altLang="zh-TW" sz="160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𝑓</m:t>
                      </m:r>
                      <m:d>
                        <m:dPr>
                          <m:ctrlPr>
                            <a:rPr lang="en-US" altLang="zh-TW" sz="16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𝑥</m:t>
                          </m:r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,</m:t>
                          </m:r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𝑦</m:t>
                          </m:r>
                        </m:e>
                      </m:d>
                      <m:r>
                        <a:rPr lang="en-US" altLang="zh-TW" sz="160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6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naryPr>
                        <m:sub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𝑠</m:t>
                          </m:r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=−</m:t>
                          </m:r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𝑎</m:t>
                          </m:r>
                        </m:sub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naryPr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𝑡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=−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𝑤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(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𝑠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,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𝑡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)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𝑓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(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𝑥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+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𝑠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,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𝑦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+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𝑡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386" y="2491080"/>
                <a:ext cx="5270614" cy="7897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587386" y="3287598"/>
                <a:ext cx="5270614" cy="78970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𝑤</m:t>
                      </m:r>
                      <m:d>
                        <m:dPr>
                          <m:ctrlPr>
                            <a:rPr lang="en-US" altLang="zh-TW" sz="16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𝑥</m:t>
                          </m:r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,</m:t>
                          </m:r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𝑦</m:t>
                          </m:r>
                        </m:e>
                      </m:d>
                      <m:r>
                        <a:rPr lang="en-US" altLang="zh-TW" sz="160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★</m:t>
                      </m:r>
                      <m:r>
                        <a:rPr lang="en-US" altLang="zh-TW" sz="160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𝑓</m:t>
                      </m:r>
                      <m:d>
                        <m:dPr>
                          <m:ctrlPr>
                            <a:rPr lang="en-US" altLang="zh-TW" sz="16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𝑥</m:t>
                          </m:r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,</m:t>
                          </m:r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𝑦</m:t>
                          </m:r>
                        </m:e>
                      </m:d>
                      <m:r>
                        <a:rPr lang="en-US" altLang="zh-TW" sz="160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6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naryPr>
                        <m:sub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𝑠</m:t>
                          </m:r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=−</m:t>
                          </m:r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𝑎</m:t>
                          </m:r>
                        </m:sub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naryPr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𝑡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=−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𝑤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(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𝑠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,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𝑡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)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𝑓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(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𝑥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−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𝑠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,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𝑦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−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𝑡</m:t>
                              </m:r>
                              <m:r>
                                <a:rPr lang="en-US" altLang="zh-TW" sz="160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1600" dirty="0">
                  <a:latin typeface="Cambria Math" panose="02040503050406030204" pitchFamily="18" charset="0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386" y="3287598"/>
                <a:ext cx="5270614" cy="7897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 bwMode="auto">
          <a:xfrm>
            <a:off x="1913504" y="5335679"/>
            <a:ext cx="1147313" cy="105643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4724400" y="4890767"/>
            <a:ext cx="1147313" cy="105643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428285" y="5782992"/>
            <a:ext cx="634042" cy="609119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034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757431"/>
              </p:ext>
            </p:extLst>
          </p:nvPr>
        </p:nvGraphicFramePr>
        <p:xfrm>
          <a:off x="726233" y="1585970"/>
          <a:ext cx="6383310" cy="460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8" name="PhotoImpact" r:id="rId3" imgW="7019640" imgH="5067000" progId="PI3.Image">
                  <p:embed/>
                </p:oleObj>
              </mc:Choice>
              <mc:Fallback>
                <p:oleObj name="PhotoImpact" r:id="rId3" imgW="7019640" imgH="5067000" progId="PI3.Image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6233" y="1585970"/>
                        <a:ext cx="6383310" cy="460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684913" y="744538"/>
            <a:ext cx="5686878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Spatial Correlation and Convolution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475" y="1869259"/>
            <a:ext cx="1440463" cy="220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 bwMode="auto">
          <a:xfrm>
            <a:off x="887083" y="4114800"/>
            <a:ext cx="634042" cy="661630"/>
          </a:xfrm>
          <a:prstGeom prst="rect">
            <a:avLst/>
          </a:prstGeom>
          <a:solidFill>
            <a:srgbClr val="0070C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889958" y="1829280"/>
            <a:ext cx="634042" cy="609119"/>
          </a:xfrm>
          <a:prstGeom prst="rect">
            <a:avLst/>
          </a:prstGeom>
          <a:solidFill>
            <a:srgbClr val="7030A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5095423" y="1829281"/>
            <a:ext cx="1147313" cy="105643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5112676" y="4114800"/>
            <a:ext cx="1147313" cy="105643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306827" y="2249187"/>
            <a:ext cx="634042" cy="609119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429000" y="2249186"/>
            <a:ext cx="634042" cy="609119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429000" y="4534707"/>
            <a:ext cx="609600" cy="616518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1306827" y="4534707"/>
            <a:ext cx="638179" cy="617516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974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66735"/>
                <a:ext cx="8534400" cy="503406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Images as linear system</a:t>
                </a:r>
              </a:p>
              <a:p>
                <a:pPr lvl="1"/>
                <a:r>
                  <a:rPr lang="en-US" altLang="zh-TW" dirty="0"/>
                  <a:t>A linear operator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has the property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𝑎𝑓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𝑏𝑓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>
                    <a:solidFill>
                      <a:srgbClr val="FFC000"/>
                    </a:solidFill>
                  </a:rPr>
                  <a:t>An image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>
                    <a:solidFill>
                      <a:srgbClr val="FFC000"/>
                    </a:solidFill>
                  </a:rPr>
                  <a:t> can be expressed as a linear combination of point spread function represented by Dirac pulses </a:t>
                </a:r>
                <a14:m>
                  <m:oMath xmlns:m="http://schemas.openxmlformats.org/officeDocument/2006/math">
                    <m:r>
                      <a:rPr lang="el-GR" altLang="zh-TW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TW" dirty="0">
                    <a:solidFill>
                      <a:srgbClr val="FFC000"/>
                    </a:solidFill>
                  </a:rPr>
                  <a:t>.</a:t>
                </a:r>
                <a:endParaRPr lang="en-US" altLang="zh-TW" dirty="0"/>
              </a:p>
              <a:p>
                <a:pPr lvl="2"/>
                <a:r>
                  <a:rPr lang="en-US" altLang="zh-TW" dirty="0"/>
                  <a:t>Assume that the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input image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dirty="0"/>
                  <a:t>is given by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The response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dirty="0"/>
                  <a:t> of the linear system to the input image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/>
                  <a:t> is given by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altLang="zh-TW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66735"/>
                <a:ext cx="8534400" cy="5034065"/>
              </a:xfrm>
              <a:blipFill>
                <a:blip r:embed="rId2"/>
                <a:stretch>
                  <a:fillRect l="-2214" t="-4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Linear integral transforms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404644513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66735"/>
                <a:ext cx="8534400" cy="503406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Images as linear system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=(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 marL="365125" lvl="1" indent="0">
                  <a:buNone/>
                </a:pPr>
                <a:r>
                  <a:rPr lang="en-US" altLang="zh-TW" dirty="0"/>
                  <a:t>where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TW" altLang="en-US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is the impulse response of the linear system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altLang="zh-TW" dirty="0"/>
                  <a:t>.</a:t>
                </a:r>
              </a:p>
              <a:p>
                <a:pPr lvl="1"/>
                <a:r>
                  <a:rPr lang="en-US" altLang="zh-TW" dirty="0"/>
                  <a:t>The output of the linear system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altLang="zh-TW" dirty="0"/>
                  <a:t> is expressed as the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convolution </a:t>
                </a:r>
                <a:r>
                  <a:rPr lang="en-US" altLang="zh-TW" dirty="0"/>
                  <a:t>of the input image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/>
                  <a:t> with an impulse response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dirty="0"/>
                  <a:t> of the linear system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altLang="zh-TW" dirty="0"/>
                  <a:t>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66735"/>
                <a:ext cx="8534400" cy="5034065"/>
              </a:xfrm>
              <a:blipFill>
                <a:blip r:embed="rId2"/>
                <a:stretch>
                  <a:fillRect l="-2214" t="-4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Linear integral transforms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51564009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Overview</a:t>
            </a:r>
          </a:p>
          <a:p>
            <a:r>
              <a:rPr lang="en-US" altLang="zh-TW" dirty="0"/>
              <a:t>Linear integral transforms</a:t>
            </a:r>
          </a:p>
          <a:p>
            <a:pPr lvl="1"/>
            <a:r>
              <a:rPr lang="en-US" altLang="zh-TW" dirty="0"/>
              <a:t>Images as linear systems</a:t>
            </a:r>
          </a:p>
          <a:p>
            <a:pPr lvl="1"/>
            <a:r>
              <a:rPr lang="en-US" altLang="zh-TW" dirty="0"/>
              <a:t>Introduction to linear integral transforms</a:t>
            </a:r>
          </a:p>
          <a:p>
            <a:pPr lvl="1"/>
            <a:r>
              <a:rPr lang="en-US" altLang="zh-TW" dirty="0"/>
              <a:t>Fourier transform</a:t>
            </a:r>
          </a:p>
          <a:p>
            <a:pPr lvl="1"/>
            <a:r>
              <a:rPr lang="en-US" altLang="zh-TW" dirty="0"/>
              <a:t>Sampling and the Shannon constraint</a:t>
            </a:r>
          </a:p>
          <a:p>
            <a:pPr lvl="1"/>
            <a:r>
              <a:rPr lang="en-US" altLang="zh-TW" dirty="0"/>
              <a:t>Wavelet transform</a:t>
            </a:r>
          </a:p>
          <a:p>
            <a:r>
              <a:rPr lang="en-US" altLang="zh-TW" dirty="0"/>
              <a:t>Images as stochastic process</a:t>
            </a:r>
          </a:p>
          <a:p>
            <a:r>
              <a:rPr lang="en-US" altLang="zh-TW" dirty="0"/>
              <a:t>Image formation physics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27016856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</a:rPr>
              <a:t>Image filtering</a:t>
            </a:r>
          </a:p>
          <a:p>
            <a:pPr lvl="1"/>
            <a:r>
              <a:rPr lang="en-US" altLang="zh-TW" sz="1800" dirty="0"/>
              <a:t>An application of a linear integral transform in image processing</a:t>
            </a:r>
          </a:p>
          <a:p>
            <a:pPr lvl="1"/>
            <a:r>
              <a:rPr lang="en-US" altLang="zh-TW" sz="1800" dirty="0"/>
              <a:t>Filtering can be performed in either </a:t>
            </a:r>
            <a:r>
              <a:rPr lang="en-US" altLang="zh-TW" sz="1800" dirty="0">
                <a:solidFill>
                  <a:srgbClr val="FFFF00"/>
                </a:solidFill>
              </a:rPr>
              <a:t>spatial </a:t>
            </a:r>
            <a:r>
              <a:rPr lang="en-US" altLang="zh-TW" sz="1800" dirty="0"/>
              <a:t>or </a:t>
            </a:r>
            <a:r>
              <a:rPr lang="en-US" altLang="zh-TW" sz="1800" dirty="0">
                <a:solidFill>
                  <a:srgbClr val="FFFF00"/>
                </a:solidFill>
              </a:rPr>
              <a:t>frequency</a:t>
            </a:r>
            <a:r>
              <a:rPr lang="en-US" altLang="zh-TW" sz="1800" dirty="0"/>
              <a:t> domains.</a:t>
            </a:r>
          </a:p>
          <a:p>
            <a:pPr lvl="1"/>
            <a:r>
              <a:rPr lang="en-US" altLang="zh-TW" sz="1800" dirty="0"/>
              <a:t>There is </a:t>
            </a:r>
            <a:r>
              <a:rPr lang="en-US" altLang="zh-TW" sz="1800" dirty="0">
                <a:solidFill>
                  <a:srgbClr val="00FF00"/>
                </a:solidFill>
              </a:rPr>
              <a:t>one-to-one mapping </a:t>
            </a:r>
            <a:r>
              <a:rPr lang="en-US" altLang="zh-TW" sz="1800" dirty="0"/>
              <a:t>between the spatial and frequency domains.</a:t>
            </a:r>
          </a:p>
          <a:p>
            <a:pPr lvl="1"/>
            <a:r>
              <a:rPr lang="en-US" altLang="zh-TW" sz="1800" dirty="0"/>
              <a:t>For linear operations, these two ways should provide </a:t>
            </a:r>
            <a:r>
              <a:rPr lang="en-US" altLang="zh-TW" sz="1800" dirty="0">
                <a:solidFill>
                  <a:srgbClr val="FFC000"/>
                </a:solidFill>
              </a:rPr>
              <a:t>equivalent results</a:t>
            </a:r>
            <a:r>
              <a:rPr lang="en-US" altLang="zh-TW" sz="1800" dirty="0"/>
              <a:t>.</a:t>
            </a:r>
            <a:endParaRPr lang="zh-TW" altLang="en-US" sz="18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Introduction to linear integral transforms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32" y="3758184"/>
            <a:ext cx="7016935" cy="237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9348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Fourier transform</a:t>
            </a:r>
            <a:endParaRPr lang="zh-TW" altLang="en-US" dirty="0"/>
          </a:p>
        </p:txBody>
      </p:sp>
      <p:pic>
        <p:nvPicPr>
          <p:cNvPr id="8194" name="Picture 2" descr="https://upload.wikimedia.org/wikipedia/commons/7/72/Fourier_transform_time_and_frequency_domains_%28small%29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24" y="1936993"/>
            <a:ext cx="4552950" cy="36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81000" y="5760411"/>
            <a:ext cx="4572000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https://en.wikipedia.org/wiki/Fourier_transform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953" y="2767524"/>
            <a:ext cx="3886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7741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Fourier series</a:t>
            </a:r>
          </a:p>
        </p:txBody>
      </p:sp>
      <p:sp>
        <p:nvSpPr>
          <p:cNvPr id="6" name="矩形 5"/>
          <p:cNvSpPr/>
          <p:nvPr/>
        </p:nvSpPr>
        <p:spPr>
          <a:xfrm>
            <a:off x="1035578" y="5655585"/>
            <a:ext cx="4128053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Fourier series </a:t>
            </a:r>
            <a:r>
              <a:rPr lang="en-US" altLang="zh-TW" dirty="0" err="1"/>
              <a:t>visualisation</a:t>
            </a:r>
            <a:r>
              <a:rPr lang="en-US" altLang="zh-TW" dirty="0"/>
              <a:t> with d3.js.</a:t>
            </a:r>
            <a:endParaRPr lang="en-US" altLang="zh-TW" sz="1200" dirty="0"/>
          </a:p>
          <a:p>
            <a:r>
              <a:rPr lang="zh-TW" altLang="en-US" sz="1200" dirty="0"/>
              <a:t>https://bl.ocks.org/jinroh/7524988</a:t>
            </a:r>
          </a:p>
        </p:txBody>
      </p:sp>
      <p:sp>
        <p:nvSpPr>
          <p:cNvPr id="7" name="矩形 6"/>
          <p:cNvSpPr/>
          <p:nvPr/>
        </p:nvSpPr>
        <p:spPr>
          <a:xfrm>
            <a:off x="1048262" y="5180193"/>
            <a:ext cx="3581400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https://en.wikipedia.org/wiki/Fourier_series</a:t>
            </a:r>
          </a:p>
        </p:txBody>
      </p:sp>
      <p:pic>
        <p:nvPicPr>
          <p:cNvPr id="8194" name="Picture 2" descr="https://upload.wikimedia.org/wikipedia/commons/1/1a/Fourier_series_square_wave_circles_animation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2486"/>
            <a:ext cx="3057348" cy="305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upload.wikimedia.org/wikipedia/commons/7/7e/Fourier_series_sawtooth_wave_circles_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158" y="2024902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39389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/>
          </p:nvPr>
        </p:nvGraphicFramePr>
        <p:xfrm>
          <a:off x="1684020" y="1197487"/>
          <a:ext cx="54102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4" name="PhotoImpact" r:id="rId3" imgW="5410080" imgH="5171760" progId="PI3.Image">
                  <p:embed/>
                </p:oleObj>
              </mc:Choice>
              <mc:Fallback>
                <p:oleObj name="PhotoImpact" r:id="rId3" imgW="5410080" imgH="5171760" progId="PI3.Image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4020" y="1197487"/>
                        <a:ext cx="54102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693752" y="546862"/>
            <a:ext cx="3390736" cy="52322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Selective Filtering</a:t>
            </a:r>
          </a:p>
        </p:txBody>
      </p:sp>
      <p:sp>
        <p:nvSpPr>
          <p:cNvPr id="7" name="矩形 6"/>
          <p:cNvSpPr/>
          <p:nvPr/>
        </p:nvSpPr>
        <p:spPr>
          <a:xfrm>
            <a:off x="4407116" y="6223925"/>
            <a:ext cx="290808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200" dirty="0"/>
              <a:t>http://slideplayer.com/slide/8267284/</a:t>
            </a:r>
          </a:p>
        </p:txBody>
      </p:sp>
    </p:spTree>
    <p:extLst>
      <p:ext uri="{BB962C8B-B14F-4D97-AF65-F5344CB8AC3E}">
        <p14:creationId xmlns:p14="http://schemas.microsoft.com/office/powerpoint/2010/main" val="835587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Fourier transform</a:t>
                </a:r>
              </a:p>
              <a:p>
                <a:pPr lvl="1"/>
                <a:r>
                  <a:rPr lang="en-US" altLang="zh-TW" dirty="0"/>
                  <a:t>Developed by the French mathematician Joseph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Fourier</a:t>
                </a:r>
              </a:p>
              <a:p>
                <a:pPr lvl="1"/>
                <a:r>
                  <a:rPr lang="en-US" altLang="zh-TW" dirty="0"/>
                  <a:t>The 1D Fourier transform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altLang="zh-TW" dirty="0"/>
                  <a:t> transforms a function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into a frequency domain representation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𝜉𝜔</m:t>
                          </m:r>
                        </m:e>
                      </m:d>
                    </m:oMath>
                  </m:oMathPara>
                </a14:m>
                <a:endParaRPr lang="en-US" altLang="zh-TW" dirty="0">
                  <a:solidFill>
                    <a:srgbClr val="FFFF00"/>
                  </a:solidFill>
                </a:endParaRPr>
              </a:p>
              <a:p>
                <a:pPr marL="365125" lvl="1" indent="0">
                  <a:buNone/>
                </a:pPr>
                <a:r>
                  <a:rPr lang="en-US" altLang="zh-TW" dirty="0"/>
                  <a:t>     where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altLang="zh-TW" dirty="0">
                    <a:solidFill>
                      <a:srgbClr val="FFC000"/>
                    </a:solidFill>
                  </a:rPr>
                  <a:t> is a frequency </a:t>
                </a:r>
                <a:r>
                  <a:rPr lang="en-US" altLang="zh-TW" dirty="0"/>
                  <a:t>and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altLang="zh-TW" dirty="0"/>
                  <a:t> is an angular frequency.</a:t>
                </a:r>
              </a:p>
              <a:p>
                <a:pPr lvl="1"/>
                <a:r>
                  <a:rPr lang="en-US" altLang="zh-TW" dirty="0"/>
                  <a:t>Let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dirty="0"/>
                  <a:t> be the usual imaginary (</a:t>
                </a:r>
                <a:r>
                  <a:rPr lang="zh-TW" altLang="en-US" dirty="0">
                    <a:effectLst/>
                  </a:rPr>
                  <a:t>虛數</a:t>
                </a:r>
                <a:r>
                  <a:rPr lang="en-US" altLang="zh-TW" dirty="0">
                    <a:effectLst/>
                  </a:rPr>
                  <a:t>) </a:t>
                </a:r>
                <a:r>
                  <a:rPr lang="en-US" altLang="zh-TW" dirty="0"/>
                  <a:t>unit, the continuous Fourier transform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is given by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zh-TW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m:rPr>
                          <m:sty m:val="p"/>
                        </m:rPr>
                        <a:rPr lang="en-US" altLang="zh-TW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TW" dirty="0">
                  <a:solidFill>
                    <a:srgbClr val="FFFF00"/>
                  </a:solidFill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 dirty="0"/>
                  <a:t>The inverse Fourier transform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is given by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</m:d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m:rPr>
                          <m:sty m:val="p"/>
                        </m:rPr>
                        <a:rPr lang="en-US" altLang="zh-TW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zh-TW" alt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9" t="-62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502996" y="4800600"/>
                <a:ext cx="2471061" cy="378245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Ps.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zh-TW" alt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zh-TW" alt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996" y="4800600"/>
                <a:ext cx="2471061" cy="378245"/>
              </a:xfrm>
              <a:prstGeom prst="rect">
                <a:avLst/>
              </a:prstGeom>
              <a:blipFill>
                <a:blip r:embed="rId3"/>
                <a:stretch>
                  <a:fillRect l="-2222" t="-6452" b="-241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6502995" y="5226938"/>
            <a:ext cx="2471061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bg2"/>
                </a:solidFill>
              </a:rPr>
              <a:t>https://en.wikipedia.org/wiki/Euler%27s_formula</a:t>
            </a:r>
          </a:p>
        </p:txBody>
      </p:sp>
      <p:sp>
        <p:nvSpPr>
          <p:cNvPr id="9" name="矩形 8"/>
          <p:cNvSpPr/>
          <p:nvPr/>
        </p:nvSpPr>
        <p:spPr>
          <a:xfrm>
            <a:off x="6502995" y="5701605"/>
            <a:ext cx="2471061" cy="5770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 dirty="0">
                <a:solidFill>
                  <a:schemeClr val="bg2"/>
                </a:solidFill>
              </a:rPr>
              <a:t>https://zh.wikipedia.org/wiki/%E6%AC%A7%E6%8B%89%E5%85%AC%E5%BC%8F</a:t>
            </a:r>
          </a:p>
        </p:txBody>
      </p:sp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Fourier transform</a:t>
                </a:r>
              </a:p>
              <a:p>
                <a:pPr lvl="1"/>
                <a:r>
                  <a:rPr lang="en-US" altLang="zh-TW" dirty="0"/>
                  <a:t>The conditions for the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existence</a:t>
                </a:r>
                <a:r>
                  <a:rPr lang="en-US" altLang="zh-TW" dirty="0"/>
                  <a:t> of the Fourier spectrum of a function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/>
                  <a:t> are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altLang="zh-TW" b="0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>
                    <a:ea typeface="Cambria Math" panose="02040503050406030204" pitchFamily="18" charset="0"/>
                  </a:rPr>
                  <a:t>can have only a finite number of discontinuities in any finite interval.</a:t>
                </a:r>
              </a:p>
              <a:p>
                <a:pPr lvl="1"/>
                <a:r>
                  <a:rPr lang="en-US" altLang="zh-TW" dirty="0">
                    <a:solidFill>
                      <a:srgbClr val="FFC000"/>
                    </a:solidFill>
                  </a:rPr>
                  <a:t>The Fourier transform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always exists for images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as they are bounded and have a finite number of discontinuities.</a:t>
                </a:r>
              </a:p>
              <a:p>
                <a:pPr marL="365125" lvl="1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990600" y="4952037"/>
                <a:ext cx="6934200" cy="134203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kumimoji="0" lang="zh-TW" altLang="zh-TW" sz="1200" b="0" i="0" u="none" strike="noStrike" cap="none" normalizeH="0" baseline="0" dirty="0">
                    <a:ln>
                      <a:noFill/>
                    </a:ln>
                    <a:solidFill>
                      <a:srgbClr val="FFFF00"/>
                    </a:solidFill>
                    <a:effectLst/>
                  </a:rPr>
                  <a:t>數學上確保</a:t>
                </a:r>
                <a:r>
                  <a:rPr lang="zh-TW" altLang="zh-TW" sz="12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傅立葉轉換可以收斂的條件是： </a:t>
                </a:r>
                <a:endParaRPr lang="en-US" altLang="zh-TW" sz="1200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  <a:p>
                <a:r>
                  <a:rPr lang="zh-TW" altLang="zh-TW" sz="12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(1)絕對可積分，即 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  <m:r>
                      <m:rPr>
                        <m:sty m:val="p"/>
                      </m:rPr>
                      <a:rPr lang="en-US" altLang="zh-TW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altLang="zh-TW" sz="1200" dirty="0">
                  <a:ea typeface="Cambria Math" panose="02040503050406030204" pitchFamily="18" charset="0"/>
                </a:endParaRPr>
              </a:p>
              <a:p>
                <a:pPr lvl="0"/>
                <a:r>
                  <a:rPr lang="zh-TW" altLang="zh-TW" sz="12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(2)任意有限時間區間內，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TW" altLang="zh-TW" sz="12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極值(包括極大與極小)的個數有限。</a:t>
                </a:r>
              </a:p>
              <a:p>
                <a:pPr lvl="0"/>
                <a:r>
                  <a:rPr lang="zh-TW" altLang="zh-TW" sz="12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(3)任意有限時間區間內，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TW" altLang="zh-TW" sz="12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不連續點的個數有限且這些不連續點也必須為有限</a:t>
                </a:r>
                <a:r>
                  <a:rPr kumimoji="0" lang="zh-TW" altLang="zh-TW" sz="1200" b="0" i="0" u="none" strike="noStrike" cap="none" normalizeH="0" baseline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cs typeface="Arial" panose="020B0604020202020204" pitchFamily="34" charset="0"/>
                  </a:rPr>
                  <a:t>值。</a:t>
                </a:r>
                <a:endParaRPr kumimoji="0" lang="en-US" altLang="zh-TW" sz="12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cs typeface="Arial" panose="020B0604020202020204" pitchFamily="34" charset="0"/>
                </a:endParaRPr>
              </a:p>
              <a:p>
                <a:pPr lvl="0"/>
                <a:r>
                  <a:rPr lang="en-US" altLang="zh-TW" sz="1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https://zh.wikibooks.org/zh-tw/%E8%A8%8A%E8%99%9F%E8%88%87%E7%B3%BB%E7%B5%B1/%E5%82%85%E7%AB%8B%E8%91%89%E9%A0%BB%E8%AD%9C%E7%9A%84%E7%89%B9%E6%80%A7</a:t>
                </a:r>
                <a:endPara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0" y="4952037"/>
                <a:ext cx="6934200" cy="1342034"/>
              </a:xfrm>
              <a:prstGeom prst="rect">
                <a:avLst/>
              </a:prstGeom>
              <a:blipFill>
                <a:blip r:embed="rId3"/>
                <a:stretch>
                  <a:fillRect l="-88" t="-9545" b="-181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2" descr="{\displaystyle \int _{-\infty }^{\infty }\mid \chi (t)\mid \,dt&lt;\infty }"/>
          <p:cNvSpPr>
            <a:spLocks noChangeAspect="1" noChangeArrowheads="1"/>
          </p:cNvSpPr>
          <p:nvPr/>
        </p:nvSpPr>
        <p:spPr bwMode="auto">
          <a:xfrm>
            <a:off x="3619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AutoShape 3" descr="{\displaystyle \chi (t)}"/>
          <p:cNvSpPr>
            <a:spLocks noChangeAspect="1" noChangeArrowheads="1"/>
          </p:cNvSpPr>
          <p:nvPr/>
        </p:nvSpPr>
        <p:spPr bwMode="auto">
          <a:xfrm>
            <a:off x="1552575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0" name="AutoShape 4" descr="{\displaystyle \chi (t)}"/>
          <p:cNvSpPr>
            <a:spLocks noChangeAspect="1" noChangeArrowheads="1"/>
          </p:cNvSpPr>
          <p:nvPr/>
        </p:nvSpPr>
        <p:spPr bwMode="auto">
          <a:xfrm>
            <a:off x="1552575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AutoShape 6" descr="{\displaystyle \int _{-\infty }^{\infty }\mid \chi (t)\mid \,dt&lt;\infty }"/>
          <p:cNvSpPr>
            <a:spLocks noChangeAspect="1" noChangeArrowheads="1"/>
          </p:cNvSpPr>
          <p:nvPr/>
        </p:nvSpPr>
        <p:spPr bwMode="auto">
          <a:xfrm>
            <a:off x="3771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AutoShape 7" descr="{\displaystyle \chi (t)}"/>
          <p:cNvSpPr>
            <a:spLocks noChangeAspect="1" noChangeArrowheads="1"/>
          </p:cNvSpPr>
          <p:nvPr/>
        </p:nvSpPr>
        <p:spPr bwMode="auto">
          <a:xfrm>
            <a:off x="1704975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4" name="AutoShape 8" descr="{\displaystyle \chi (t)}"/>
          <p:cNvSpPr>
            <a:spLocks noChangeAspect="1" noChangeArrowheads="1"/>
          </p:cNvSpPr>
          <p:nvPr/>
        </p:nvSpPr>
        <p:spPr bwMode="auto">
          <a:xfrm>
            <a:off x="1704975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65611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Fourier transform exhibits predictable </a:t>
            </a:r>
            <a:r>
              <a:rPr lang="en-US" altLang="zh-TW" dirty="0">
                <a:solidFill>
                  <a:srgbClr val="FFFF00"/>
                </a:solidFill>
              </a:rPr>
              <a:t>symmetries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Notation of </a:t>
            </a:r>
            <a:r>
              <a:rPr lang="en-US" altLang="zh-TW" dirty="0">
                <a:solidFill>
                  <a:srgbClr val="FFC000"/>
                </a:solidFill>
              </a:rPr>
              <a:t>even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C000"/>
                </a:solidFill>
              </a:rPr>
              <a:t>odd</a:t>
            </a:r>
            <a:r>
              <a:rPr lang="en-US" altLang="zh-TW" dirty="0"/>
              <a:t>, and </a:t>
            </a:r>
            <a:r>
              <a:rPr lang="en-US" altLang="zh-TW" dirty="0">
                <a:solidFill>
                  <a:srgbClr val="FFC000"/>
                </a:solidFill>
              </a:rPr>
              <a:t>conjugate (</a:t>
            </a:r>
            <a:r>
              <a:rPr lang="zh-TW" altLang="en-US" sz="1800" dirty="0">
                <a:solidFill>
                  <a:srgbClr val="FFC000"/>
                </a:solidFill>
              </a:rPr>
              <a:t>共軛</a:t>
            </a:r>
            <a:r>
              <a:rPr lang="en-US" altLang="zh-TW" dirty="0">
                <a:solidFill>
                  <a:srgbClr val="FFC000"/>
                </a:solidFill>
              </a:rPr>
              <a:t>) symmetric function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124200"/>
            <a:ext cx="46101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582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Any 1D function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dirty="0"/>
                  <a:t> shape can always be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decomposed </a:t>
                </a:r>
                <a:r>
                  <a:rPr lang="en-US" altLang="zh-TW" dirty="0"/>
                  <a:t>into its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even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dirty="0"/>
                  <a:t> and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odd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dirty="0"/>
                  <a:t> parts.</a:t>
                </a:r>
              </a:p>
              <a:p>
                <a:pPr marL="804863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792288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52" y="4267200"/>
            <a:ext cx="6030617" cy="1688787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1319752" y="3124200"/>
            <a:ext cx="661448" cy="304800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The symmetries of the Fourier transform and its values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pPr marL="71278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Im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TW" dirty="0"/>
              </a:p>
              <a:p>
                <a:pPr marL="2959100" indent="-2959100">
                  <a:buNone/>
                  <a:tabLst>
                    <a:tab pos="277812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i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i="1" dirty="0">
                  <a:solidFill>
                    <a:srgbClr val="FFC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959100" indent="-29591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TW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Im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>
                  <a:solidFill>
                    <a:srgbClr val="FFC000"/>
                  </a:solidFill>
                </a:endParaRPr>
              </a:p>
              <a:p>
                <a:pPr marL="1439863" indent="-1439863">
                  <a:buNone/>
                </a:pPr>
                <a:r>
                  <a:rPr lang="en-US" altLang="zh-TW" sz="1800" dirty="0"/>
                  <a:t>                  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</m:t>
                    </m:r>
                    <m:d>
                      <m:d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/>
                  <a:t>denote the real part of a complex number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sz="1800" dirty="0"/>
                  <a:t> </a:t>
                </a:r>
                <a:br>
                  <a:rPr lang="en-US" altLang="zh-TW" sz="1800" dirty="0"/>
                </a:br>
                <a:r>
                  <a:rPr lang="en-US" altLang="zh-TW" sz="1800" dirty="0"/>
                  <a:t>and its imaginary part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Im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altLang="zh-TW" sz="1800" dirty="0"/>
                  <a:t>.</a:t>
                </a:r>
              </a:p>
              <a:p>
                <a:pPr marL="4124325" indent="-4124325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b="-6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162131"/>
            <a:ext cx="4953000" cy="1701800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3886200" y="4191000"/>
            <a:ext cx="609600" cy="228600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properties of the Fourier transform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06" y="2286000"/>
            <a:ext cx="4889500" cy="37084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42665" y="5497920"/>
            <a:ext cx="3134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/>
              <a:t>http://mriquestions.com/fourier-transform-ft.html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5781220" y="3573586"/>
            <a:ext cx="3095625" cy="1790701"/>
            <a:chOff x="5781220" y="3573586"/>
            <a:chExt cx="3095625" cy="1790701"/>
          </a:xfrm>
        </p:grpSpPr>
        <p:pic>
          <p:nvPicPr>
            <p:cNvPr id="13314" name="Picture 2" descr="Fourier transfor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1220" y="3573586"/>
              <a:ext cx="3095625" cy="17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6096000" y="5122508"/>
                  <a:ext cx="371897" cy="215444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5122508"/>
                  <a:ext cx="371897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14754" r="-14754" b="-3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8001000" y="5122508"/>
                  <a:ext cx="401905" cy="215444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altLang="zh-TW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1000" y="5122508"/>
                  <a:ext cx="401905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9231" r="-15385" b="-3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Linearity</a:t>
                </a:r>
              </a:p>
              <a:p>
                <a:pPr lvl="1"/>
                <a:r>
                  <a:rPr lang="en-US" altLang="zh-TW" dirty="0">
                    <a:solidFill>
                      <a:srgbClr val="FFFF00"/>
                    </a:solidFill>
                  </a:rPr>
                  <a:t>Linear combination</a:t>
                </a:r>
              </a:p>
              <a:p>
                <a:pPr lvl="2"/>
                <a:r>
                  <a:rPr lang="en-US" altLang="zh-TW" dirty="0"/>
                  <a:t>A general linear combination of two vectors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dirty="0"/>
                  <a:t> can be written as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𝑏𝑦</m:t>
                    </m:r>
                  </m:oMath>
                </a14:m>
                <a:r>
                  <a:rPr lang="en-US" altLang="zh-TW" dirty="0"/>
                  <a:t> where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dirty="0"/>
                  <a:t> are scalars.</a:t>
                </a:r>
              </a:p>
              <a:p>
                <a:pPr lvl="1"/>
                <a:r>
                  <a:rPr lang="en-US" altLang="zh-TW" dirty="0"/>
                  <a:t>Consider a mapping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between two linear spaces.</a:t>
                </a:r>
              </a:p>
              <a:p>
                <a:pPr lvl="2"/>
                <a:r>
                  <a:rPr lang="en-US" altLang="zh-TW" dirty="0">
                    <a:solidFill>
                      <a:srgbClr val="00FF00"/>
                    </a:solidFill>
                  </a:rPr>
                  <a:t>Additive</a:t>
                </a:r>
                <a:r>
                  <a:rPr lang="en-US" altLang="zh-TW" dirty="0"/>
                  <a:t>: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2"/>
                <a:r>
                  <a:rPr lang="en-US" altLang="zh-TW" dirty="0">
                    <a:solidFill>
                      <a:srgbClr val="00FF00"/>
                    </a:solidFill>
                  </a:rPr>
                  <a:t>Homogeneous</a:t>
                </a:r>
                <a:r>
                  <a:rPr lang="en-US" altLang="zh-TW" dirty="0"/>
                  <a:t>: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  for any scalar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.</a:t>
                </a:r>
              </a:p>
              <a:p>
                <a:pPr lvl="2"/>
                <a:r>
                  <a:rPr lang="en-US" altLang="zh-TW" dirty="0"/>
                  <a:t>The mapping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is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linear</a:t>
                </a:r>
                <a:r>
                  <a:rPr lang="en-US" altLang="zh-TW" dirty="0"/>
                  <a:t> if it is </a:t>
                </a:r>
                <a:r>
                  <a:rPr lang="en-US" altLang="zh-TW" dirty="0">
                    <a:solidFill>
                      <a:srgbClr val="00FF00"/>
                    </a:solidFill>
                  </a:rPr>
                  <a:t>additive</a:t>
                </a:r>
                <a:r>
                  <a:rPr lang="en-US" altLang="zh-TW" dirty="0"/>
                  <a:t> and </a:t>
                </a:r>
                <a:r>
                  <a:rPr lang="en-US" altLang="zh-TW" dirty="0">
                    <a:solidFill>
                      <a:srgbClr val="00FF00"/>
                    </a:solidFill>
                  </a:rPr>
                  <a:t>homogenous</a:t>
                </a:r>
                <a:r>
                  <a:rPr lang="en-US" altLang="zh-TW" dirty="0"/>
                  <a:t>.</a:t>
                </a:r>
              </a:p>
              <a:p>
                <a:pPr lvl="1"/>
                <a:r>
                  <a:rPr lang="en-US" altLang="zh-TW" dirty="0"/>
                  <a:t>A linear mapping satisfies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𝑏𝑦</m:t>
                        </m:r>
                      </m:e>
                    </m:d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altLang="zh-TW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altLang="zh-TW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dirty="0"/>
                  <a:t>for all vectors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dirty="0"/>
                  <a:t> and scalars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dirty="0"/>
                  <a:t>.</a:t>
                </a:r>
              </a:p>
              <a:p>
                <a:pPr lvl="1"/>
                <a:endParaRPr lang="en-US" altLang="zh-TW" dirty="0"/>
              </a:p>
              <a:p>
                <a:pPr lvl="2"/>
                <a:endParaRPr lang="en-US" altLang="zh-TW" dirty="0"/>
              </a:p>
              <a:p>
                <a:pPr lvl="2"/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6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105815941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61280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Some other properties of the Fourier transform</a:t>
                </a:r>
              </a:p>
              <a:p>
                <a:pPr lvl="1"/>
                <a:r>
                  <a:rPr lang="en-US" altLang="zh-TW" dirty="0"/>
                  <a:t>The DC (direct current) offset is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TW" dirty="0"/>
                  <a:t>, and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 dirty="0">
                    <a:solidFill>
                      <a:srgbClr val="FFC000"/>
                    </a:solidFill>
                  </a:rPr>
                  <a:t>The value of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>
                    <a:solidFill>
                      <a:srgbClr val="FFC000"/>
                    </a:solidFill>
                  </a:rPr>
                  <a:t>is the area under the frequency spectrum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en-US" altLang="zh-TW" dirty="0">
                    <a:solidFill>
                      <a:srgbClr val="FFC000"/>
                    </a:solidFill>
                  </a:rPr>
                  <a:t>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 dirty="0" err="1">
                    <a:ea typeface="Cambria Math" panose="02040503050406030204" pitchFamily="18" charset="0"/>
                  </a:rPr>
                  <a:t>Parceval’s</a:t>
                </a:r>
                <a:r>
                  <a:rPr lang="en-US" altLang="zh-TW" dirty="0">
                    <a:ea typeface="Cambria Math" panose="02040503050406030204" pitchFamily="18" charset="0"/>
                  </a:rPr>
                  <a:t> theorem (</a:t>
                </a:r>
                <a:r>
                  <a:rPr lang="zh-TW" altLang="en-US" b="1" dirty="0">
                    <a:effectLst/>
                  </a:rPr>
                  <a:t>帕塞瓦爾定理</a:t>
                </a:r>
                <a:r>
                  <a:rPr lang="en-US" altLang="zh-TW" dirty="0">
                    <a:ea typeface="Cambria Math" panose="02040503050406030204" pitchFamily="18" charset="0"/>
                  </a:rPr>
                  <a:t>)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i="1" baseline="3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612806"/>
              </a:xfrm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837545" y="2510468"/>
                <a:ext cx="2764090" cy="6899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marL="0" lvl="1">
                  <a:buNone/>
                  <a:tabLst>
                    <a:tab pos="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zh-TW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m:rPr>
                          <m:sty m:val="p"/>
                        </m:rPr>
                        <a:rPr lang="en-US" altLang="zh-TW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TW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545" y="2510468"/>
                <a:ext cx="2764090" cy="689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837544" y="3657600"/>
                <a:ext cx="2773055" cy="6899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lvl="1">
                  <a:buNone/>
                  <a:tabLst>
                    <a:tab pos="889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m:rPr>
                          <m:sty m:val="p"/>
                        </m:rPr>
                        <a:rPr lang="en-US" altLang="zh-TW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zh-TW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544" y="3657600"/>
                <a:ext cx="2773055" cy="689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1524000" y="5707415"/>
            <a:ext cx="64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hlinkClick r:id="rId5"/>
              </a:rPr>
              <a:t>https://zh.wikipedia.org/wiki/%E5%B8%95%E5%A1%9E%E7%93%A6%E5%B0%94%E5%AE%9A%E7%90%86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3992507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examples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70" y="1681598"/>
            <a:ext cx="4953000" cy="1701800"/>
          </a:xfrm>
          <a:prstGeom prst="rect">
            <a:avLst/>
          </a:prstGeom>
        </p:spPr>
      </p:pic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C2F6475F-AC68-454A-B169-7CD6F1F54E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7970135"/>
              </p:ext>
            </p:extLst>
          </p:nvPr>
        </p:nvGraphicFramePr>
        <p:xfrm>
          <a:off x="725170" y="3431177"/>
          <a:ext cx="7772400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PhotoImpact" r:id="rId4" imgW="7772400" imgH="2885760" progId="PI3.Image">
                  <p:embed/>
                </p:oleObj>
              </mc:Choice>
              <mc:Fallback>
                <p:oleObj name="PhotoImpact" r:id="rId4" imgW="7772400" imgH="288576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170" y="3431177"/>
                        <a:ext cx="7772400" cy="288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53250" name="Picture 2" descr="C:\Documents and Settings\altit\Desktop\Sonka 4e Jpegs\93607_ch03\Figure 3.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57600"/>
            <a:ext cx="7062158" cy="246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788820"/>
            <a:ext cx="49530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2" descr="C:\Documents and Settings\altit\Desktop\Sonka 4e Jpegs\93607_ch03\Figure 3.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78" y="3491113"/>
            <a:ext cx="7062158" cy="28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157" y="1558713"/>
            <a:ext cx="49530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0672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ext Box 2"/>
          <p:cNvSpPr txBox="1">
            <a:spLocks noChangeArrowheads="1"/>
          </p:cNvSpPr>
          <p:nvPr/>
        </p:nvSpPr>
        <p:spPr bwMode="auto">
          <a:xfrm>
            <a:off x="1614864" y="509573"/>
            <a:ext cx="6112892" cy="83099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The Fourier Transform of Functions of </a:t>
            </a:r>
            <a:b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</a:br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One Continuous Variable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44" name="Rectangle 4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412242" y="1556102"/>
                <a:ext cx="7734300" cy="2288796"/>
              </a:xfrm>
              <a:noFill/>
              <a:ln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sz="2000" dirty="0">
                    <a:ea typeface="新細明體" panose="02020500000000000000" pitchFamily="18" charset="-120"/>
                  </a:rPr>
                  <a:t>The Fourier transform of the function in Figure 4.4 (a)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𝜉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nary>
                        <m:nary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−</m:t>
                          </m:r>
                          <m:r>
                            <m:rPr>
                              <m:brk m:alnAt="7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7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∞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−2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𝜋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𝑖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𝜉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𝑑𝑡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nary>
                        <m:nary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𝑊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/2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𝑊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/2</m:t>
                          </m:r>
                        </m:sup>
                        <m:e>
                          <m:r>
                            <a:rPr lang="en-US" altLang="zh-TW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−2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𝜋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𝑖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𝜉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𝑑𝑡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−</m:t>
                          </m:r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𝐴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𝜋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𝜉</m:t>
                          </m:r>
                        </m:den>
                      </m:f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−2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𝜋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𝑖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𝜉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𝑊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/2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𝑊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/2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−</m:t>
                          </m:r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𝐴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𝜋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𝜉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−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𝜋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𝑖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𝜉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𝑊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𝜋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𝑖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𝜉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𝑊</m:t>
                              </m:r>
                            </m:sup>
                          </m:sSup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𝐴</m:t>
                          </m:r>
                        </m:num>
                        <m:den>
                          <m:r>
                            <a:rPr lang="en-US" altLang="zh-TW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2</m:t>
                          </m:r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𝑖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𝜋𝜉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𝑖</m:t>
                              </m:r>
                              <m:r>
                                <a:rPr lang="zh-TW" alt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𝜋</m:t>
                              </m:r>
                              <m:r>
                                <a:rPr lang="zh-TW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𝜉</m:t>
                              </m:r>
                              <m:r>
                                <a:rPr lang="en-US" altLang="zh-TW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𝑊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𝑖</m:t>
                              </m:r>
                              <m:r>
                                <a:rPr lang="zh-TW" alt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𝜋</m:t>
                              </m:r>
                              <m:r>
                                <a:rPr lang="zh-TW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𝜉</m:t>
                              </m:r>
                              <m:r>
                                <a:rPr lang="en-US" altLang="zh-TW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𝑊</m:t>
                              </m:r>
                            </m:sup>
                          </m:sSup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𝐴𝑊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sin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⁡(</m:t>
                          </m:r>
                          <m:r>
                            <a:rPr lang="zh-TW" alt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𝜋</m:t>
                          </m:r>
                          <m:r>
                            <a:rPr lang="zh-TW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𝜉</m:t>
                          </m:r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𝑊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)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(</m:t>
                          </m:r>
                          <m:r>
                            <a:rPr lang="zh-TW" alt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𝜋</m:t>
                          </m:r>
                          <m:r>
                            <a:rPr lang="zh-TW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𝜉</m:t>
                          </m:r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𝑊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6384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12242" y="1556102"/>
                <a:ext cx="7734300" cy="2288796"/>
              </a:xfrm>
              <a:blipFill>
                <a:blip r:embed="rId2"/>
                <a:stretch>
                  <a:fillRect l="-394" t="-1596"/>
                </a:stretch>
              </a:blipFill>
              <a:ln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733298" y="3314018"/>
            <a:ext cx="7315200" cy="2990850"/>
            <a:chOff x="478" y="2171"/>
            <a:chExt cx="4608" cy="1884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478" y="2171"/>
              <a:ext cx="4608" cy="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pic>
          <p:nvPicPr>
            <p:cNvPr id="19866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" y="2171"/>
              <a:ext cx="4612" cy="1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769160" y="6126447"/>
                <a:ext cx="1917192" cy="65742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p>
                          </m:sSup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sSup>
                        <m:sSup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𝑎𝑥</m:t>
                          </m:r>
                        </m:sup>
                      </m:sSup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160" y="6126447"/>
                <a:ext cx="1917192" cy="6574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671310" y="6286812"/>
                <a:ext cx="2022285" cy="4970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14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14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sin</m:t>
                          </m:r>
                        </m:fName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𝜔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2</m:t>
                              </m:r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𝑖</m:t>
                              </m:r>
                            </m:den>
                          </m:f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p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𝑖</m:t>
                              </m:r>
                              <m:r>
                                <a:rPr lang="zh-TW" altLang="en-US" sz="1400" i="1" smtClean="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</m:ctrlPr>
                            </m:sSup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−</m:t>
                              </m:r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𝑖</m:t>
                              </m:r>
                              <m:r>
                                <a:rPr lang="zh-TW" altLang="en-US" sz="14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TW" altLang="en-US" sz="1400" i="1" dirty="0">
                  <a:latin typeface="Cambria Math" panose="02040503050406030204" pitchFamily="18" charset="0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310" y="6286812"/>
                <a:ext cx="2022285" cy="497059"/>
              </a:xfrm>
              <a:prstGeom prst="rect">
                <a:avLst/>
              </a:prstGeom>
              <a:blipFill>
                <a:blip r:embed="rId5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213450" y="3674258"/>
                <a:ext cx="1958749" cy="75636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𝑠𝑖𝑛𝑐</m:t>
                      </m:r>
                      <m:d>
                        <m:d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𝜉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𝑊</m:t>
                          </m:r>
                        </m:e>
                      </m:d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f>
                        <m:fPr>
                          <m:ctrlPr>
                            <a:rPr lang="en-US" altLang="zh-TW" sz="14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140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sin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⁡(</m:t>
                          </m:r>
                          <m:r>
                            <a:rPr lang="zh-TW" altLang="en-US" sz="14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𝜋𝜉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𝑊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(</m:t>
                          </m:r>
                          <m:r>
                            <a:rPr lang="zh-TW" altLang="en-US" sz="14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𝜋𝜉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𝑊</m:t>
                          </m:r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sz="1400" dirty="0">
                  <a:ea typeface="新細明體" panose="02020500000000000000" pitchFamily="18" charset="-120"/>
                </a:endParaRPr>
              </a:p>
              <a:p>
                <a:pPr marL="0" indent="0">
                  <a:buNone/>
                </a:pPr>
                <a:r>
                  <a:rPr lang="en-US" altLang="zh-TW" sz="1400" dirty="0">
                    <a:ea typeface="新細明體" panose="02020500000000000000" pitchFamily="18" charset="-12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𝑠𝑖𝑛𝑐</m:t>
                    </m:r>
                    <m:d>
                      <m:dPr>
                        <m:ctrlPr>
                          <a:rPr lang="en-US" altLang="zh-TW" sz="14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0</m:t>
                        </m:r>
                      </m:e>
                    </m:d>
                    <m:r>
                      <a:rPr lang="en-US" altLang="zh-TW" sz="1400" i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1</m:t>
                    </m:r>
                  </m:oMath>
                </a14:m>
                <a:endParaRPr lang="en-US" altLang="zh-TW" sz="1400" dirty="0"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450" y="3674258"/>
                <a:ext cx="1958749" cy="756361"/>
              </a:xfrm>
              <a:prstGeom prst="rect">
                <a:avLst/>
              </a:prstGeom>
              <a:blipFill>
                <a:blip r:embed="rId6"/>
                <a:stretch>
                  <a:fillRect l="-935" b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/>
          <p:cNvCxnSpPr/>
          <p:nvPr/>
        </p:nvCxnSpPr>
        <p:spPr bwMode="auto">
          <a:xfrm flipH="1" flipV="1">
            <a:off x="3968498" y="3895346"/>
            <a:ext cx="310894" cy="29260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5723636" y="5547972"/>
                <a:ext cx="1764792" cy="3077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𝐹𝑜𝑢𝑟𝑖𝑒𝑟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 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𝑠𝑝𝑒𝑐𝑡𝑟𝑢𝑚</m:t>
                      </m:r>
                    </m:oMath>
                  </m:oMathPara>
                </a14:m>
                <a:endParaRPr lang="en-US" altLang="zh-TW" sz="1400" dirty="0"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636" y="5547972"/>
                <a:ext cx="1764792" cy="307777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652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Text Box 2"/>
          <p:cNvSpPr txBox="1">
            <a:spLocks noChangeArrowheads="1"/>
          </p:cNvSpPr>
          <p:nvPr/>
        </p:nvSpPr>
        <p:spPr bwMode="auto">
          <a:xfrm>
            <a:off x="2098299" y="690563"/>
            <a:ext cx="4477508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32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The 2D </a:t>
            </a:r>
            <a:r>
              <a:rPr lang="en-US" altLang="zh-TW" sz="3200" dirty="0" err="1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Sinc</a:t>
            </a:r>
            <a:r>
              <a:rPr lang="en-US" altLang="zh-TW" sz="32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 function</a:t>
            </a:r>
          </a:p>
        </p:txBody>
      </p:sp>
      <p:sp>
        <p:nvSpPr>
          <p:cNvPr id="215043" name="Rectangle 3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5044" name="Rectangle 4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5045" name="Rectangle 5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5048" name="Rectangle 8"/>
          <p:cNvSpPr>
            <a:spLocks noChangeArrowheads="1"/>
          </p:cNvSpPr>
          <p:nvPr/>
        </p:nvSpPr>
        <p:spPr bwMode="auto">
          <a:xfrm>
            <a:off x="463550" y="3016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505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5052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5058" name="Rectangle 18"/>
          <p:cNvSpPr>
            <a:spLocks noChangeArrowheads="1"/>
          </p:cNvSpPr>
          <p:nvPr/>
        </p:nvSpPr>
        <p:spPr bwMode="auto">
          <a:xfrm>
            <a:off x="0" y="15319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15057" name="Picture 17" descr="http://www.dca.fee.unicamp.br/dipcourse/html-dip/c5/s5/3dplot.g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24" y="3032032"/>
            <a:ext cx="3510966" cy="299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2" name="Picture 40" descr="http://www.dca.fee.unicamp.br/dipcourse/html-dip/c5/s4/rec-dft.gif"/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2" y="2133600"/>
            <a:ext cx="4017942" cy="200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888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denote the real part of a complex number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dirty="0"/>
                  <a:t> and its imaginary part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Im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altLang="zh-TW" dirty="0"/>
                  <a:t>.</a:t>
                </a:r>
              </a:p>
              <a:p>
                <a:r>
                  <a:rPr lang="en-US" altLang="zh-TW" dirty="0"/>
                  <a:t>The formulas describing four function spectrum definitions are as follows:</a:t>
                </a:r>
              </a:p>
              <a:p>
                <a:pPr lvl="1"/>
                <a:r>
                  <a:rPr lang="en-US" altLang="zh-TW" dirty="0"/>
                  <a:t>Complex spectrum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Im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Amplitude spectrum   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zh-TW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Im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zh-TW" i="1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</m:e>
                        </m:d>
                      </m:e>
                    </m:ra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Phase spectrum       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Im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, if defined.</a:t>
                </a:r>
              </a:p>
              <a:p>
                <a:pPr lvl="1"/>
                <a:r>
                  <a:rPr lang="en-US" altLang="zh-TW" dirty="0"/>
                  <a:t>Power spectrum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TW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</m:d>
                    <m:r>
                      <a:rPr lang="en-US" altLang="zh-TW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Im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</m:d>
                    <m:r>
                      <a:rPr lang="en-US" altLang="zh-TW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7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Discrete Fourier Transform (DFT)</a:t>
                </a:r>
              </a:p>
              <a:p>
                <a:pPr lvl="1"/>
                <a:r>
                  <a:rPr lang="en-US" altLang="zh-TW" dirty="0"/>
                  <a:t>Given discrete signals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=0,1,..,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The discrete Fourier transform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⁡(−2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𝑛𝑘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Inverse Fourier transform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𝑛𝑘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 dirty="0"/>
                  <a:t>The spectrum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zh-TW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/>
                  <a:t>is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periodically extended </a:t>
                </a:r>
                <a:r>
                  <a:rPr lang="en-US" altLang="zh-TW" dirty="0"/>
                  <a:t>with period </a:t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dirty="0"/>
                  <a:t>.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294965237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/>
                  <a:t>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/>
                  <a:t>                                      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Fourier transform</a:t>
            </a:r>
            <a:endParaRPr lang="zh-TW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/>
        </p:nvGraphicFramePr>
        <p:xfrm>
          <a:off x="754811" y="2081730"/>
          <a:ext cx="2603705" cy="1421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8" name="PhotoImpact" r:id="rId4" imgW="2705040" imgH="1476360" progId="PI3.Image">
                  <p:embed/>
                </p:oleObj>
              </mc:Choice>
              <mc:Fallback>
                <p:oleObj name="PhotoImpact" r:id="rId4" imgW="2705040" imgH="1476360" progId="PI3.Image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4811" y="2081730"/>
                        <a:ext cx="2603705" cy="1421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/>
        </p:nvGraphicFramePr>
        <p:xfrm>
          <a:off x="754811" y="3554650"/>
          <a:ext cx="2597989" cy="1455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9" name="PhotoImpact" r:id="rId6" imgW="2771640" imgH="1552320" progId="PI3.Image">
                  <p:embed/>
                </p:oleObj>
              </mc:Choice>
              <mc:Fallback>
                <p:oleObj name="PhotoImpact" r:id="rId6" imgW="2771640" imgH="1552320" progId="PI3.Image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4811" y="3554650"/>
                        <a:ext cx="2597989" cy="1455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/>
        </p:nvGraphicFramePr>
        <p:xfrm>
          <a:off x="754811" y="5061765"/>
          <a:ext cx="2597989" cy="1353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0" name="PhotoImpact" r:id="rId8" imgW="2724120" imgH="1419120" progId="PI3.Image">
                  <p:embed/>
                </p:oleObj>
              </mc:Choice>
              <mc:Fallback>
                <p:oleObj name="PhotoImpact" r:id="rId8" imgW="2724120" imgH="1419120" progId="PI3.Image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4811" y="5061765"/>
                        <a:ext cx="2597989" cy="13534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/>
        </p:nvGraphicFramePr>
        <p:xfrm>
          <a:off x="4801482" y="2081731"/>
          <a:ext cx="2285117" cy="1399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1" name="PhotoImpact" r:id="rId10" imgW="2647800" imgH="1466640" progId="PI3.Image">
                  <p:embed/>
                </p:oleObj>
              </mc:Choice>
              <mc:Fallback>
                <p:oleObj name="PhotoImpact" r:id="rId10" imgW="2647800" imgH="1466640" progId="PI3.Image">
                  <p:embed/>
                  <p:pic>
                    <p:nvPicPr>
                      <p:cNvPr id="11" name="物件 1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01482" y="2081731"/>
                        <a:ext cx="2285117" cy="1399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/>
        </p:nvGraphicFramePr>
        <p:xfrm>
          <a:off x="4814421" y="3554650"/>
          <a:ext cx="2272179" cy="1419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2" name="PhotoImpact" r:id="rId12" imgW="2638080" imgH="1647720" progId="PI3.Image">
                  <p:embed/>
                </p:oleObj>
              </mc:Choice>
              <mc:Fallback>
                <p:oleObj name="PhotoImpact" r:id="rId12" imgW="2638080" imgH="1647720" progId="PI3.Image">
                  <p:embed/>
                  <p:pic>
                    <p:nvPicPr>
                      <p:cNvPr id="12" name="物件 1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14421" y="3554650"/>
                        <a:ext cx="2272179" cy="1419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/>
        </p:nvGraphicFramePr>
        <p:xfrm>
          <a:off x="4810125" y="5061765"/>
          <a:ext cx="2276474" cy="1277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3" name="PhotoImpact" r:id="rId14" imgW="2647800" imgH="1485720" progId="PI3.Image">
                  <p:embed/>
                </p:oleObj>
              </mc:Choice>
              <mc:Fallback>
                <p:oleObj name="PhotoImpact" r:id="rId14" imgW="2647800" imgH="1485720" progId="PI3.Image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10125" y="5061765"/>
                        <a:ext cx="2276474" cy="1277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向右箭號 13"/>
          <p:cNvSpPr/>
          <p:nvPr/>
        </p:nvSpPr>
        <p:spPr>
          <a:xfrm>
            <a:off x="3733800" y="2819400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3733800" y="4288735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3780975" y="5624214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780975" y="25346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FT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818027" y="523714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FT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769743" y="39845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221206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59" y="2868037"/>
            <a:ext cx="3691082" cy="2628900"/>
          </a:xfr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Image representation and image analysis task</a:t>
            </a:r>
            <a:endParaRPr lang="zh-TW" altLang="en-US" sz="36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674338"/>
            <a:ext cx="3276600" cy="45314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936" y="5694793"/>
            <a:ext cx="3658616" cy="41223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192" y="2836061"/>
            <a:ext cx="2694404" cy="2694404"/>
          </a:xfrm>
          <a:prstGeom prst="rect">
            <a:avLst/>
          </a:prstGeom>
        </p:spPr>
      </p:pic>
      <p:sp>
        <p:nvSpPr>
          <p:cNvPr id="13" name="內容版面配置區 5"/>
          <p:cNvSpPr txBox="1">
            <a:spLocks/>
          </p:cNvSpPr>
          <p:nvPr/>
        </p:nvSpPr>
        <p:spPr>
          <a:xfrm>
            <a:off x="266700" y="1593333"/>
            <a:ext cx="8572500" cy="458232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822960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20140" indent="-3429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40180" indent="-3429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2024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46888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Both representations contain exactly the same information.</a:t>
            </a:r>
          </a:p>
          <a:p>
            <a:pPr lvl="1"/>
            <a:r>
              <a:rPr lang="en-US" altLang="zh-TW" sz="2000" dirty="0"/>
              <a:t>Human observer </a:t>
            </a:r>
            <a:r>
              <a:rPr lang="en-US" altLang="zh-TW" sz="2000" dirty="0" err="1"/>
              <a:t>v.s</a:t>
            </a:r>
            <a:r>
              <a:rPr lang="en-US" altLang="zh-TW" sz="2000" dirty="0"/>
              <a:t>. machine recognizer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6822266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Dirac distribution 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TW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TW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    and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dirty="0"/>
                  <a:t> for all </a:t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)≠(0,0)</m:t>
                    </m:r>
                  </m:oMath>
                </a14:m>
                <a:r>
                  <a:rPr lang="en-US" altLang="zh-TW" dirty="0"/>
                  <a:t>.</a:t>
                </a:r>
                <a:endParaRPr lang="zh-TW" altLang="en-US" dirty="0"/>
              </a:p>
              <a:p>
                <a:r>
                  <a:rPr lang="en-US" altLang="zh-TW" dirty="0"/>
                  <a:t>It is used to define the ideal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impulse</a:t>
                </a:r>
                <a:r>
                  <a:rPr lang="en-US" altLang="zh-TW" dirty="0"/>
                  <a:t> </a:t>
                </a:r>
                <a:br>
                  <a:rPr lang="en-US" altLang="zh-TW" dirty="0"/>
                </a:br>
                <a:r>
                  <a:rPr lang="en-US" altLang="zh-TW" dirty="0"/>
                  <a:t>in the image plane.</a:t>
                </a:r>
              </a:p>
              <a:p>
                <a:pPr lvl="1"/>
                <a:endParaRPr lang="zh-TW" altLang="zh-TW" dirty="0"/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lvl="2"/>
                <a:endParaRPr lang="en-US" altLang="zh-TW" dirty="0"/>
              </a:p>
              <a:p>
                <a:pPr lvl="2"/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Dirac distribution and convolution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588" y="4260122"/>
            <a:ext cx="2645208" cy="198390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</p:pic>
      <p:sp>
        <p:nvSpPr>
          <p:cNvPr id="7" name="矩形 6"/>
          <p:cNvSpPr/>
          <p:nvPr/>
        </p:nvSpPr>
        <p:spPr>
          <a:xfrm>
            <a:off x="716984" y="4624395"/>
            <a:ext cx="4572000" cy="461665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zh-TW" altLang="en-US" sz="1200" dirty="0"/>
              <a:t>https://zh.wikipedia.org/wiki/%E7%8B%84%E6%8B%89%E5%85%8B%CE%B4%E5%87%BD%E6%95%B0</a:t>
            </a:r>
          </a:p>
        </p:txBody>
      </p:sp>
      <p:sp>
        <p:nvSpPr>
          <p:cNvPr id="8" name="矩形 7"/>
          <p:cNvSpPr/>
          <p:nvPr/>
        </p:nvSpPr>
        <p:spPr>
          <a:xfrm>
            <a:off x="716984" y="5121143"/>
            <a:ext cx="4572000" cy="1169551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</a:rPr>
              <a:t>PS. </a:t>
            </a:r>
            <a:r>
              <a:rPr lang="zh-TW" altLang="en-US" sz="1400" dirty="0">
                <a:latin typeface="Arial" panose="020B0604020202020204" pitchFamily="34" charset="0"/>
              </a:rPr>
              <a:t>從純數學的觀點來看，狄拉克</a:t>
            </a:r>
            <a:r>
              <a:rPr lang="en-US" altLang="zh-TW" sz="1400" i="1" dirty="0">
                <a:latin typeface="Arial" panose="020B0604020202020204" pitchFamily="34" charset="0"/>
              </a:rPr>
              <a:t>δ</a:t>
            </a:r>
            <a:r>
              <a:rPr lang="zh-TW" altLang="en-US" sz="1400" dirty="0">
                <a:latin typeface="Arial" panose="020B0604020202020204" pitchFamily="34" charset="0"/>
              </a:rPr>
              <a:t>函數並非嚴格意義上的函數，因為任何在擴展實數線上定義的函數，如果在一個點以外的地方都等於零，其總積分必須為零。</a:t>
            </a:r>
            <a:r>
              <a:rPr lang="en-US" altLang="zh-TW" sz="1400" i="1" dirty="0">
                <a:latin typeface="Arial" panose="020B0604020202020204" pitchFamily="34" charset="0"/>
              </a:rPr>
              <a:t>δ</a:t>
            </a:r>
            <a:r>
              <a:rPr lang="zh-TW" altLang="en-US" sz="1400" dirty="0">
                <a:latin typeface="Arial" panose="020B0604020202020204" pitchFamily="34" charset="0"/>
              </a:rPr>
              <a:t>函數只有在出現在積分以內的時候才有實質的意義。根據這一點，</a:t>
            </a:r>
            <a:r>
              <a:rPr lang="en-US" altLang="zh-TW" sz="1400" i="1" dirty="0">
                <a:latin typeface="Arial" panose="020B0604020202020204" pitchFamily="34" charset="0"/>
              </a:rPr>
              <a:t>δ</a:t>
            </a:r>
            <a:r>
              <a:rPr lang="zh-TW" altLang="en-US" sz="1400" dirty="0">
                <a:latin typeface="Arial" panose="020B0604020202020204" pitchFamily="34" charset="0"/>
              </a:rPr>
              <a:t>函數一般可以當做普通函數一樣使用。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75876089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/>
          </p:nvPr>
        </p:nvGraphicFramePr>
        <p:xfrm>
          <a:off x="1684020" y="1197487"/>
          <a:ext cx="54102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7" name="PhotoImpact" r:id="rId3" imgW="5410080" imgH="5171760" progId="PI3.Image">
                  <p:embed/>
                </p:oleObj>
              </mc:Choice>
              <mc:Fallback>
                <p:oleObj name="PhotoImpact" r:id="rId3" imgW="5410080" imgH="5171760" progId="PI3.Image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4020" y="1197487"/>
                        <a:ext cx="54102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693752" y="546862"/>
            <a:ext cx="3390736" cy="52322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Selective Filtering</a:t>
            </a:r>
          </a:p>
        </p:txBody>
      </p:sp>
      <p:sp>
        <p:nvSpPr>
          <p:cNvPr id="7" name="矩形 6"/>
          <p:cNvSpPr/>
          <p:nvPr/>
        </p:nvSpPr>
        <p:spPr>
          <a:xfrm>
            <a:off x="4407116" y="6223925"/>
            <a:ext cx="290808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200" dirty="0"/>
              <a:t>http://slideplayer.com/slide/8267284/</a:t>
            </a:r>
          </a:p>
        </p:txBody>
      </p:sp>
    </p:spTree>
    <p:extLst>
      <p:ext uri="{BB962C8B-B14F-4D97-AF65-F5344CB8AC3E}">
        <p14:creationId xmlns:p14="http://schemas.microsoft.com/office/powerpoint/2010/main" val="7864191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564042" y="6060670"/>
            <a:ext cx="51263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593602" y="582648"/>
            <a:ext cx="3390736" cy="52322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Selective Filtering</a:t>
            </a:r>
          </a:p>
        </p:txBody>
      </p:sp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409234" y="1388666"/>
            <a:ext cx="4044057" cy="404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79432" y="6060670"/>
            <a:ext cx="195296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</a:rPr>
              <a:t>Notch reject filters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88" y="3962400"/>
            <a:ext cx="4081109" cy="2019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4560031" y="6069296"/>
            <a:ext cx="1968381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</a:rPr>
              <a:t>Notch  pass  filters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042375"/>
              </p:ext>
            </p:extLst>
          </p:nvPr>
        </p:nvGraphicFramePr>
        <p:xfrm>
          <a:off x="2098886" y="1388666"/>
          <a:ext cx="4721475" cy="2356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4" name="PhotoImpact" r:id="rId4" imgW="5438520" imgH="2714400" progId="PI3.Image">
                  <p:embed/>
                </p:oleObj>
              </mc:Choice>
              <mc:Fallback>
                <p:oleObj name="PhotoImpact" r:id="rId4" imgW="5438520" imgH="2714400" progId="PI3.Image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8886" y="1388666"/>
                        <a:ext cx="4721475" cy="2356603"/>
                      </a:xfrm>
                      <a:prstGeom prst="rect">
                        <a:avLst/>
                      </a:prstGeom>
                      <a:ln w="3810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431694"/>
              </p:ext>
            </p:extLst>
          </p:nvPr>
        </p:nvGraphicFramePr>
        <p:xfrm>
          <a:off x="417860" y="3972310"/>
          <a:ext cx="4029075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5" name="PhotoImpact" r:id="rId6" imgW="4028760" imgH="2009520" progId="PI3.Image">
                  <p:embed/>
                </p:oleObj>
              </mc:Choice>
              <mc:Fallback>
                <p:oleObj name="PhotoImpact" r:id="rId6" imgW="4028760" imgH="20095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7860" y="3972310"/>
                        <a:ext cx="4029075" cy="200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5794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/>
              <a:t>3-</a:t>
            </a:r>
            <a:fld id="{A816DCCF-480B-4115-93F5-70B09F679839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zh-TW" sz="1400"/>
          </a:p>
        </p:txBody>
      </p:sp>
      <p:sp>
        <p:nvSpPr>
          <p:cNvPr id="8196" name="Rectangle 3"/>
          <p:cNvSpPr txBox="1">
            <a:spLocks noChangeArrowheads="1"/>
          </p:cNvSpPr>
          <p:nvPr/>
        </p:nvSpPr>
        <p:spPr bwMode="auto">
          <a:xfrm>
            <a:off x="533400" y="426444"/>
            <a:ext cx="510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3000" b="1" dirty="0">
                <a:solidFill>
                  <a:srgbClr val="990000"/>
                </a:solidFill>
                <a:latin typeface="Times New Roman" panose="02020603050405020304" pitchFamily="18" charset="0"/>
              </a:rPr>
              <a:t>Dirac Delta Function</a:t>
            </a:r>
          </a:p>
        </p:txBody>
      </p:sp>
      <p:sp>
        <p:nvSpPr>
          <p:cNvPr id="8197" name="矩形 14"/>
          <p:cNvSpPr>
            <a:spLocks noChangeArrowheads="1"/>
          </p:cNvSpPr>
          <p:nvPr/>
        </p:nvSpPr>
        <p:spPr bwMode="auto">
          <a:xfrm>
            <a:off x="787781" y="1022222"/>
            <a:ext cx="38555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800" b="1" dirty="0">
                <a:solidFill>
                  <a:srgbClr val="010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Heaviside step function</a:t>
            </a:r>
            <a:r>
              <a:rPr kumimoji="0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zh-TW" altLang="en-US" sz="2800" dirty="0">
              <a:latin typeface="Gill Sans Ultra Bold Condensed" panose="020B0A06020104020203" pitchFamily="34" charset="0"/>
            </a:endParaRPr>
          </a:p>
        </p:txBody>
      </p:sp>
      <p:graphicFrame>
        <p:nvGraphicFramePr>
          <p:cNvPr id="819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851348"/>
              </p:ext>
            </p:extLst>
          </p:nvPr>
        </p:nvGraphicFramePr>
        <p:xfrm>
          <a:off x="1243394" y="1644090"/>
          <a:ext cx="2662237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1" name="Equation" r:id="rId3" imgW="1548728" imgH="672808" progId="Equation.DSMT4">
                  <p:embed/>
                </p:oleObj>
              </mc:Choice>
              <mc:Fallback>
                <p:oleObj name="Equation" r:id="rId3" imgW="1548728" imgH="672808" progId="Equation.DSMT4">
                  <p:embed/>
                  <p:pic>
                    <p:nvPicPr>
                      <p:cNvPr id="819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394" y="1644090"/>
                        <a:ext cx="2662237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9" name="Picture 8" descr="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289" y="1350960"/>
            <a:ext cx="1703387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20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525088"/>
              </p:ext>
            </p:extLst>
          </p:nvPr>
        </p:nvGraphicFramePr>
        <p:xfrm>
          <a:off x="1118774" y="2918141"/>
          <a:ext cx="291147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2" name="Equation" r:id="rId6" imgW="2095500" imgH="736600" progId="Equation.DSMT4">
                  <p:embed/>
                </p:oleObj>
              </mc:Choice>
              <mc:Fallback>
                <p:oleObj name="Equation" r:id="rId6" imgW="2095500" imgH="736600" progId="Equation.DSMT4">
                  <p:embed/>
                  <p:pic>
                    <p:nvPicPr>
                      <p:cNvPr id="820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8774" y="2918141"/>
                        <a:ext cx="2911475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01" name="Picture 4" descr="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87" y="2809873"/>
            <a:ext cx="1698625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20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15539"/>
              </p:ext>
            </p:extLst>
          </p:nvPr>
        </p:nvGraphicFramePr>
        <p:xfrm>
          <a:off x="6710108" y="3386930"/>
          <a:ext cx="638175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3" name="Equation" r:id="rId9" imgW="545863" imgH="241195" progId="Equation.DSMT4">
                  <p:embed/>
                </p:oleObj>
              </mc:Choice>
              <mc:Fallback>
                <p:oleObj name="Equation" r:id="rId9" imgW="545863" imgH="241195" progId="Equation.DSMT4">
                  <p:embed/>
                  <p:pic>
                    <p:nvPicPr>
                      <p:cNvPr id="820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0108" y="3386930"/>
                        <a:ext cx="638175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425841"/>
              </p:ext>
            </p:extLst>
          </p:nvPr>
        </p:nvGraphicFramePr>
        <p:xfrm>
          <a:off x="1222058" y="4870704"/>
          <a:ext cx="4737100" cy="151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4" name="Equation" r:id="rId11" imgW="3556000" imgH="1117600" progId="Equation.DSMT4">
                  <p:embed/>
                </p:oleObj>
              </mc:Choice>
              <mc:Fallback>
                <p:oleObj name="Equation" r:id="rId11" imgW="3556000" imgH="1117600" progId="Equation.DSMT4">
                  <p:embed/>
                  <p:pic>
                    <p:nvPicPr>
                      <p:cNvPr id="820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058" y="4870704"/>
                        <a:ext cx="4737100" cy="151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04" name="Picture 3" descr="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787" y="4870704"/>
            <a:ext cx="1828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5" name="矩形 8"/>
          <p:cNvSpPr>
            <a:spLocks noChangeArrowheads="1"/>
          </p:cNvSpPr>
          <p:nvPr/>
        </p:nvSpPr>
        <p:spPr bwMode="auto">
          <a:xfrm>
            <a:off x="796925" y="4187017"/>
            <a:ext cx="109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800" b="1" dirty="0">
                <a:solidFill>
                  <a:srgbClr val="010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Pulse</a:t>
            </a:r>
            <a:r>
              <a:rPr kumimoji="0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820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234319"/>
              </p:ext>
            </p:extLst>
          </p:nvPr>
        </p:nvGraphicFramePr>
        <p:xfrm>
          <a:off x="7162800" y="4993101"/>
          <a:ext cx="700088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5" name="Equation" r:id="rId14" imgW="545626" imgH="253780" progId="Equation.DSMT4">
                  <p:embed/>
                </p:oleObj>
              </mc:Choice>
              <mc:Fallback>
                <p:oleObj name="Equation" r:id="rId14" imgW="545626" imgH="253780" progId="Equation.DSMT4">
                  <p:embed/>
                  <p:pic>
                    <p:nvPicPr>
                      <p:cNvPr id="820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993101"/>
                        <a:ext cx="700088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5107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054089"/>
              </p:ext>
            </p:extLst>
          </p:nvPr>
        </p:nvGraphicFramePr>
        <p:xfrm>
          <a:off x="1447800" y="1277268"/>
          <a:ext cx="3771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4" name="Equation" r:id="rId3" imgW="2425700" imgH="571500" progId="Equation.DSMT4">
                  <p:embed/>
                </p:oleObj>
              </mc:Choice>
              <mc:Fallback>
                <p:oleObj name="Equation" r:id="rId3" imgW="2425700" imgH="571500" progId="Equation.DSMT4">
                  <p:embed/>
                  <p:pic>
                    <p:nvPicPr>
                      <p:cNvPr id="921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277268"/>
                        <a:ext cx="37719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444" y="1088355"/>
            <a:ext cx="13652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2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734719"/>
              </p:ext>
            </p:extLst>
          </p:nvPr>
        </p:nvGraphicFramePr>
        <p:xfrm>
          <a:off x="1469470" y="2967127"/>
          <a:ext cx="21336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5" name="Equation" r:id="rId6" imgW="1459866" imgH="380835" progId="Equation.DSMT4">
                  <p:embed/>
                </p:oleObj>
              </mc:Choice>
              <mc:Fallback>
                <p:oleObj name="Equation" r:id="rId6" imgW="1459866" imgH="380835" progId="Equation.DSMT4">
                  <p:embed/>
                  <p:pic>
                    <p:nvPicPr>
                      <p:cNvPr id="922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9470" y="2967127"/>
                        <a:ext cx="213360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矩形 9"/>
          <p:cNvSpPr>
            <a:spLocks noChangeArrowheads="1"/>
          </p:cNvSpPr>
          <p:nvPr/>
        </p:nvSpPr>
        <p:spPr bwMode="auto">
          <a:xfrm>
            <a:off x="906463" y="679450"/>
            <a:ext cx="1508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800" b="1" dirty="0">
                <a:solidFill>
                  <a:srgbClr val="010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Impulse</a:t>
            </a:r>
            <a:r>
              <a:rPr kumimoji="0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9223" name="矩形 10"/>
          <p:cNvSpPr>
            <a:spLocks noChangeArrowheads="1"/>
          </p:cNvSpPr>
          <p:nvPr/>
        </p:nvSpPr>
        <p:spPr bwMode="auto">
          <a:xfrm>
            <a:off x="956056" y="2057400"/>
            <a:ext cx="3357009" cy="66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TW" sz="2800" b="1" dirty="0">
                <a:solidFill>
                  <a:srgbClr val="010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Dirac delta function</a:t>
            </a:r>
            <a:r>
              <a:rPr kumimoji="0" lang="en-US" altLang="zh-TW" sz="2800" dirty="0">
                <a:solidFill>
                  <a:srgbClr val="010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zh-TW" altLang="zh-TW" sz="2800" dirty="0">
              <a:solidFill>
                <a:srgbClr val="0101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2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224" y="3363844"/>
            <a:ext cx="144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22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747299"/>
              </p:ext>
            </p:extLst>
          </p:nvPr>
        </p:nvGraphicFramePr>
        <p:xfrm>
          <a:off x="1444132" y="3670396"/>
          <a:ext cx="20732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6" name="Equation" r:id="rId9" imgW="1422400" imgH="381000" progId="Equation.DSMT4">
                  <p:embed/>
                </p:oleObj>
              </mc:Choice>
              <mc:Fallback>
                <p:oleObj name="Equation" r:id="rId9" imgW="1422400" imgH="381000" progId="Equation.DSMT4">
                  <p:embed/>
                  <p:pic>
                    <p:nvPicPr>
                      <p:cNvPr id="922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132" y="3670396"/>
                        <a:ext cx="20732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965419"/>
              </p:ext>
            </p:extLst>
          </p:nvPr>
        </p:nvGraphicFramePr>
        <p:xfrm>
          <a:off x="3517407" y="3742157"/>
          <a:ext cx="2300288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7" name="Equation" r:id="rId11" imgW="1739900" imgH="355600" progId="Equation.DSMT4">
                  <p:embed/>
                </p:oleObj>
              </mc:Choice>
              <mc:Fallback>
                <p:oleObj name="Equation" r:id="rId11" imgW="1739900" imgH="355600" progId="Equation.DSMT4">
                  <p:embed/>
                  <p:pic>
                    <p:nvPicPr>
                      <p:cNvPr id="922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7407" y="3742157"/>
                        <a:ext cx="2300288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766843"/>
              </p:ext>
            </p:extLst>
          </p:nvPr>
        </p:nvGraphicFramePr>
        <p:xfrm>
          <a:off x="1469470" y="5155071"/>
          <a:ext cx="33321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8" name="Equation" r:id="rId13" imgW="2286000" imgH="381000" progId="Equation.DSMT4">
                  <p:embed/>
                </p:oleObj>
              </mc:Choice>
              <mc:Fallback>
                <p:oleObj name="Equation" r:id="rId13" imgW="2286000" imgH="381000" progId="Equation.DSMT4">
                  <p:embed/>
                  <p:pic>
                    <p:nvPicPr>
                      <p:cNvPr id="922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9470" y="5155071"/>
                        <a:ext cx="333216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804543"/>
              </p:ext>
            </p:extLst>
          </p:nvPr>
        </p:nvGraphicFramePr>
        <p:xfrm>
          <a:off x="1448149" y="5925003"/>
          <a:ext cx="391636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9" name="Equation" r:id="rId15" imgW="2869920" imgH="355320" progId="Equation.DSMT4">
                  <p:embed/>
                </p:oleObj>
              </mc:Choice>
              <mc:Fallback>
                <p:oleObj name="Equation" r:id="rId15" imgW="2869920" imgH="355320" progId="Equation.DSMT4">
                  <p:embed/>
                  <p:pic>
                    <p:nvPicPr>
                      <p:cNvPr id="922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149" y="5925003"/>
                        <a:ext cx="3916362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9" name="矩形 15"/>
          <p:cNvSpPr>
            <a:spLocks noChangeArrowheads="1"/>
          </p:cNvSpPr>
          <p:nvPr/>
        </p:nvSpPr>
        <p:spPr bwMode="auto">
          <a:xfrm>
            <a:off x="1054767" y="4521233"/>
            <a:ext cx="29610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800" b="1" dirty="0">
                <a:solidFill>
                  <a:srgbClr val="010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 delta function:</a:t>
            </a:r>
          </a:p>
        </p:txBody>
      </p:sp>
    </p:spTree>
    <p:extLst>
      <p:ext uri="{BB962C8B-B14F-4D97-AF65-F5344CB8AC3E}">
        <p14:creationId xmlns:p14="http://schemas.microsoft.com/office/powerpoint/2010/main" val="2794374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/>
                  <a:t>Sifting (</a:t>
                </a:r>
                <a:r>
                  <a:rPr lang="zh-TW" altLang="en-US" sz="1800" dirty="0"/>
                  <a:t>篩選</a:t>
                </a:r>
                <a:r>
                  <a:rPr lang="en-US" altLang="zh-TW" sz="2000" dirty="0"/>
                  <a:t>) property of the Dirac distribution.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TW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</m:e>
                      </m:nary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dirty="0"/>
              </a:p>
              <a:p>
                <a:pPr lvl="1"/>
                <a:r>
                  <a:rPr lang="en-US" altLang="zh-TW" dirty="0"/>
                  <a:t>It provides the value of the function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TW" dirty="0"/>
                  <a:t>at the point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.</a:t>
                </a:r>
              </a:p>
              <a:p>
                <a:pPr lvl="1"/>
                <a:r>
                  <a:rPr lang="en-US" altLang="zh-TW" dirty="0"/>
                  <a:t>The sifting equation can be used to describe the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sampling process </a:t>
                </a:r>
                <a:r>
                  <a:rPr lang="en-US" altLang="zh-TW" dirty="0"/>
                  <a:t>of a continuous image function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dirty="0"/>
                  <a:t>.</a:t>
                </a:r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Dirac distribution and convolution 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76" y="4299704"/>
            <a:ext cx="7467600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009156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71460"/>
            <a:ext cx="3691082" cy="2628900"/>
          </a:xfr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Image representation and image analysis task</a:t>
            </a:r>
            <a:endParaRPr lang="zh-TW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616" y="5628400"/>
            <a:ext cx="3276600" cy="45314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94" y="5665806"/>
            <a:ext cx="3658616" cy="41223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24" y="2738708"/>
            <a:ext cx="2694404" cy="2694404"/>
          </a:xfrm>
          <a:prstGeom prst="rect">
            <a:avLst/>
          </a:prstGeom>
        </p:spPr>
      </p:pic>
      <p:sp>
        <p:nvSpPr>
          <p:cNvPr id="13" name="內容版面配置區 5"/>
          <p:cNvSpPr txBox="1">
            <a:spLocks/>
          </p:cNvSpPr>
          <p:nvPr/>
        </p:nvSpPr>
        <p:spPr>
          <a:xfrm>
            <a:off x="266700" y="1593333"/>
            <a:ext cx="8763000" cy="458232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822960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20140" indent="-3429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40180" indent="-3429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2024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46888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Both representations contain exactly the same information.</a:t>
            </a:r>
          </a:p>
          <a:p>
            <a:pPr lvl="1"/>
            <a:r>
              <a:rPr lang="en-US" altLang="zh-TW" sz="2000" dirty="0">
                <a:solidFill>
                  <a:srgbClr val="FFC000"/>
                </a:solidFill>
              </a:rPr>
              <a:t>Human observer</a:t>
            </a:r>
            <a:r>
              <a:rPr lang="en-US" altLang="zh-TW" sz="2000" dirty="0"/>
              <a:t> </a:t>
            </a:r>
            <a:r>
              <a:rPr lang="en-US" altLang="zh-TW" sz="2000" dirty="0" err="1"/>
              <a:t>v.s</a:t>
            </a:r>
            <a:r>
              <a:rPr lang="en-US" altLang="zh-TW" sz="2000" dirty="0"/>
              <a:t>. </a:t>
            </a:r>
            <a:r>
              <a:rPr lang="en-US" altLang="zh-TW" sz="2000" dirty="0">
                <a:solidFill>
                  <a:srgbClr val="FFC000"/>
                </a:solidFill>
              </a:rPr>
              <a:t>machine recognizer</a:t>
            </a:r>
            <a:endParaRPr lang="zh-TW" altLang="en-US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21223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>
                    <a:solidFill>
                      <a:srgbClr val="FFC000"/>
                    </a:solidFill>
                  </a:rPr>
                  <a:t>Image function </a:t>
                </a:r>
                <a:endParaRPr lang="en-US" altLang="zh-TW" sz="2800" i="1" dirty="0">
                  <a:solidFill>
                    <a:srgbClr val="FFC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TW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The image can be expressed as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a linear combination of Dirac pulses </a:t>
                </a:r>
                <a:r>
                  <a:rPr lang="en-US" altLang="zh-TW" dirty="0"/>
                  <a:t>located at the points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</a:t>
                </a:r>
                <a:br>
                  <a:rPr lang="en-US" altLang="zh-TW" dirty="0"/>
                </a:br>
                <a:r>
                  <a:rPr lang="en-US" altLang="zh-TW" dirty="0"/>
                  <a:t>that cover the whole image plane. </a:t>
                </a:r>
                <a:br>
                  <a:rPr lang="en-US" altLang="zh-TW" dirty="0"/>
                </a:br>
                <a:r>
                  <a:rPr lang="en-US" altLang="zh-TW" dirty="0"/>
                  <a:t>(You can prove it by yourselves.)</a:t>
                </a:r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Dirac distribution and convolution 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5562600" y="4445957"/>
            <a:ext cx="2798000" cy="1690848"/>
            <a:chOff x="1532" y="2577"/>
            <a:chExt cx="2090" cy="1263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1532" y="2577"/>
              <a:ext cx="2090" cy="1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2" y="2577"/>
              <a:ext cx="2094" cy="1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030218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Kilter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ilter">
      <a:fillStyleLst>
        <a:solidFill>
          <a:schemeClr val="phClr"/>
        </a:solidFill>
        <a:gradFill rotWithShape="1">
          <a:gsLst>
            <a:gs pos="0">
              <a:schemeClr val="phClr">
                <a:tint val="14000"/>
                <a:satMod val="180000"/>
                <a:lumMod val="100000"/>
              </a:schemeClr>
            </a:gs>
            <a:gs pos="42000">
              <a:schemeClr val="phClr">
                <a:tint val="40000"/>
                <a:satMod val="160000"/>
                <a:lumMod val="94000"/>
              </a:schemeClr>
            </a:gs>
            <a:gs pos="100000">
              <a:schemeClr val="phClr">
                <a:tint val="94000"/>
                <a:satMod val="140000"/>
              </a:schemeClr>
            </a:gs>
          </a:gsLst>
          <a:lin ang="5160000" scaled="1"/>
        </a:gradFill>
        <a:gradFill rotWithShape="1">
          <a:gsLst>
            <a:gs pos="38000">
              <a:schemeClr val="phClr">
                <a:satMod val="120000"/>
              </a:schemeClr>
            </a:gs>
            <a:gs pos="100000">
              <a:schemeClr val="phClr">
                <a:shade val="60000"/>
                <a:satMod val="180000"/>
                <a:lumMod val="70000"/>
              </a:schemeClr>
            </a:gs>
          </a:gsLst>
          <a:lin ang="4680000" scaled="0"/>
        </a:gradFill>
      </a:fillStyleLst>
      <a:lnStyleLst>
        <a:ln w="12700" cap="flat" cmpd="sng" algn="ctr">
          <a:solidFill>
            <a:schemeClr val="phClr">
              <a:shade val="50000"/>
            </a:schemeClr>
          </a:solidFill>
          <a:prstDash val="solid"/>
        </a:ln>
        <a:ln w="2540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762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152400" h="63500" prst="softRound"/>
          </a:sp3d>
        </a:effectStyle>
        <a:effectStyle>
          <a:effectLst>
            <a:outerShdw blurRad="107950" dist="12700" dir="5040000" rotWithShape="0">
              <a:srgbClr val="000000">
                <a:alpha val="5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h="635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140000"/>
                <a:lumMod val="120000"/>
              </a:schemeClr>
            </a:gs>
            <a:gs pos="100000">
              <a:schemeClr val="phClr">
                <a:tint val="95000"/>
                <a:shade val="70000"/>
                <a:satMod val="180000"/>
                <a:lumMod val="82000"/>
              </a:schemeClr>
            </a:gs>
          </a:gsLst>
          <a:path path="circle">
            <a:fillToRect l="25000" t="25000" r="25000" b="25000"/>
          </a:path>
        </a:gradFill>
        <a:gradFill rotWithShape="1">
          <a:gsLst>
            <a:gs pos="0">
              <a:schemeClr val="phClr">
                <a:tint val="94000"/>
                <a:satMod val="140000"/>
                <a:lumMod val="120000"/>
              </a:schemeClr>
            </a:gs>
            <a:gs pos="100000">
              <a:schemeClr val="phClr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Kilter</Template>
  <TotalTime>37144</TotalTime>
  <Words>2808</Words>
  <Application>Microsoft Office PowerPoint</Application>
  <PresentationFormat>如螢幕大小 (4:3)</PresentationFormat>
  <Paragraphs>304</Paragraphs>
  <Slides>41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41</vt:i4>
      </vt:variant>
    </vt:vector>
  </HeadingPairs>
  <TitlesOfParts>
    <vt:vector size="58" baseType="lpstr">
      <vt:lpstr>微軟正黑體</vt:lpstr>
      <vt:lpstr>新細明體</vt:lpstr>
      <vt:lpstr>Arial</vt:lpstr>
      <vt:lpstr>Calibri</vt:lpstr>
      <vt:lpstr>Cambria Math</vt:lpstr>
      <vt:lpstr>Gill Sans Ultra Bold Condensed</vt:lpstr>
      <vt:lpstr>Rockwell</vt:lpstr>
      <vt:lpstr>Times New Roman</vt:lpstr>
      <vt:lpstr>Trebuchet MS</vt:lpstr>
      <vt:lpstr>Verdana</vt:lpstr>
      <vt:lpstr>Wingdings</vt:lpstr>
      <vt:lpstr>Wingdings 3</vt:lpstr>
      <vt:lpstr>Kilter</vt:lpstr>
      <vt:lpstr>多面向</vt:lpstr>
      <vt:lpstr>Equation</vt:lpstr>
      <vt:lpstr>PhotoImpact</vt:lpstr>
      <vt:lpstr>Ulead PhotoImpact Image</vt:lpstr>
      <vt:lpstr>Chapter 3</vt:lpstr>
      <vt:lpstr>Outline</vt:lpstr>
      <vt:lpstr>Overview</vt:lpstr>
      <vt:lpstr>The Dirac distribution and convolution</vt:lpstr>
      <vt:lpstr>PowerPoint 簡報</vt:lpstr>
      <vt:lpstr>PowerPoint 簡報</vt:lpstr>
      <vt:lpstr>The Dirac distribution and convolution </vt:lpstr>
      <vt:lpstr>Image representation and image analysis task</vt:lpstr>
      <vt:lpstr>The Dirac distribution and convolution </vt:lpstr>
      <vt:lpstr>The Dirac distribution and convolution </vt:lpstr>
      <vt:lpstr>PowerPoint 簡報</vt:lpstr>
      <vt:lpstr>Convolution</vt:lpstr>
      <vt:lpstr>The Dirac distribution and convolution </vt:lpstr>
      <vt:lpstr>The Dirac distribution and convolution </vt:lpstr>
      <vt:lpstr>The Dirac distribution and convolution </vt:lpstr>
      <vt:lpstr>PowerPoint 簡報</vt:lpstr>
      <vt:lpstr>PowerPoint 簡報</vt:lpstr>
      <vt:lpstr>Linear integral transforms</vt:lpstr>
      <vt:lpstr>Linear integral transforms</vt:lpstr>
      <vt:lpstr>Introduction to linear integral transforms</vt:lpstr>
      <vt:lpstr>Fourier transform</vt:lpstr>
      <vt:lpstr>Fourier series</vt:lpstr>
      <vt:lpstr>PowerPoint 簡報</vt:lpstr>
      <vt:lpstr>1D Fourier transform</vt:lpstr>
      <vt:lpstr>1D Fourier transform</vt:lpstr>
      <vt:lpstr>1D Fourier transform</vt:lpstr>
      <vt:lpstr>1D Fourier transform</vt:lpstr>
      <vt:lpstr>1D Fourier transform</vt:lpstr>
      <vt:lpstr>1D Fourier transform</vt:lpstr>
      <vt:lpstr>1D Fourier transform</vt:lpstr>
      <vt:lpstr>1D Fourier transform</vt:lpstr>
      <vt:lpstr>PowerPoint 簡報</vt:lpstr>
      <vt:lpstr>PowerPoint 簡報</vt:lpstr>
      <vt:lpstr>PowerPoint 簡報</vt:lpstr>
      <vt:lpstr>PowerPoint 簡報</vt:lpstr>
      <vt:lpstr>1D Fourier transform</vt:lpstr>
      <vt:lpstr>1D Fourier transform</vt:lpstr>
      <vt:lpstr>2D Fourier transform</vt:lpstr>
      <vt:lpstr>Image representation and image analysis task</vt:lpstr>
      <vt:lpstr>PowerPoint 簡報</vt:lpstr>
      <vt:lpstr>PowerPoint 簡報</vt:lpstr>
    </vt:vector>
  </TitlesOfParts>
  <Company>NTL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altit</dc:creator>
  <cp:lastModifiedBy>violet</cp:lastModifiedBy>
  <cp:revision>369</cp:revision>
  <cp:lastPrinted>2023-09-20T02:17:34Z</cp:lastPrinted>
  <dcterms:created xsi:type="dcterms:W3CDTF">2013-10-11T17:23:38Z</dcterms:created>
  <dcterms:modified xsi:type="dcterms:W3CDTF">2023-09-20T02:17:45Z</dcterms:modified>
</cp:coreProperties>
</file>